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8" r:id="rId1"/>
  </p:sldMasterIdLst>
  <p:sldIdLst>
    <p:sldId id="256" r:id="rId2"/>
    <p:sldId id="257" r:id="rId3"/>
    <p:sldId id="258" r:id="rId4"/>
    <p:sldId id="259" r:id="rId5"/>
    <p:sldId id="288" r:id="rId6"/>
    <p:sldId id="291" r:id="rId7"/>
    <p:sldId id="293" r:id="rId8"/>
    <p:sldId id="292" r:id="rId9"/>
    <p:sldId id="260" r:id="rId10"/>
    <p:sldId id="261" r:id="rId11"/>
    <p:sldId id="294" r:id="rId12"/>
    <p:sldId id="295" r:id="rId13"/>
    <p:sldId id="296" r:id="rId14"/>
    <p:sldId id="262" r:id="rId15"/>
    <p:sldId id="297" r:id="rId16"/>
    <p:sldId id="300" r:id="rId17"/>
    <p:sldId id="302" r:id="rId18"/>
    <p:sldId id="301" r:id="rId19"/>
    <p:sldId id="298" r:id="rId20"/>
    <p:sldId id="299" r:id="rId21"/>
    <p:sldId id="303" r:id="rId22"/>
    <p:sldId id="304" r:id="rId23"/>
    <p:sldId id="305" r:id="rId24"/>
    <p:sldId id="306" r:id="rId25"/>
    <p:sldId id="307" r:id="rId26"/>
    <p:sldId id="308" r:id="rId27"/>
    <p:sldId id="309" r:id="rId28"/>
    <p:sldId id="310" r:id="rId29"/>
    <p:sldId id="311" r:id="rId30"/>
    <p:sldId id="312" r:id="rId31"/>
    <p:sldId id="277" r:id="rId32"/>
    <p:sldId id="313" r:id="rId33"/>
    <p:sldId id="314" r:id="rId34"/>
    <p:sldId id="319" r:id="rId35"/>
    <p:sldId id="320" r:id="rId36"/>
    <p:sldId id="322" r:id="rId37"/>
    <p:sldId id="323" r:id="rId38"/>
    <p:sldId id="315" r:id="rId39"/>
    <p:sldId id="316" r:id="rId40"/>
    <p:sldId id="318" r:id="rId41"/>
    <p:sldId id="283" r:id="rId42"/>
    <p:sldId id="324" r:id="rId43"/>
    <p:sldId id="325" r:id="rId44"/>
    <p:sldId id="284" r:id="rId45"/>
    <p:sldId id="286" r:id="rId46"/>
    <p:sldId id="28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autoAdjust="0"/>
    <p:restoredTop sz="94660"/>
  </p:normalViewPr>
  <p:slideViewPr>
    <p:cSldViewPr snapToGrid="0">
      <p:cViewPr>
        <p:scale>
          <a:sx n="80" d="100"/>
          <a:sy n="80" d="100"/>
        </p:scale>
        <p:origin x="930" y="762"/>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C0D189-9441-4B05-B4A2-72E9EB0471C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76E1DAE-4D91-4756-A8ED-0CC48F62C3D1}">
      <dgm:prSet/>
      <dgm:spPr/>
      <dgm:t>
        <a:bodyPr/>
        <a:lstStyle/>
        <a:p>
          <a:pPr>
            <a:lnSpc>
              <a:spcPct val="100000"/>
            </a:lnSpc>
          </a:pPr>
          <a:r>
            <a:rPr lang="en-US" dirty="0"/>
            <a:t>Introduction</a:t>
          </a:r>
        </a:p>
      </dgm:t>
    </dgm:pt>
    <dgm:pt modelId="{4FA3796F-FE06-418E-9D99-9CDF313526D0}" type="parTrans" cxnId="{2669A63A-8445-4C2B-A8CE-F9293680F2B2}">
      <dgm:prSet/>
      <dgm:spPr/>
      <dgm:t>
        <a:bodyPr/>
        <a:lstStyle/>
        <a:p>
          <a:endParaRPr lang="en-US"/>
        </a:p>
      </dgm:t>
    </dgm:pt>
    <dgm:pt modelId="{2636FEA6-FDEE-4587-BC79-1C2E01063730}" type="sibTrans" cxnId="{2669A63A-8445-4C2B-A8CE-F9293680F2B2}">
      <dgm:prSet/>
      <dgm:spPr/>
      <dgm:t>
        <a:bodyPr/>
        <a:lstStyle/>
        <a:p>
          <a:endParaRPr lang="en-US"/>
        </a:p>
      </dgm:t>
    </dgm:pt>
    <dgm:pt modelId="{68F4314D-44FE-43AB-9274-0D346F1D4AA6}">
      <dgm:prSet/>
      <dgm:spPr/>
      <dgm:t>
        <a:bodyPr/>
        <a:lstStyle/>
        <a:p>
          <a:pPr>
            <a:lnSpc>
              <a:spcPct val="100000"/>
            </a:lnSpc>
          </a:pPr>
          <a:r>
            <a:rPr lang="en-US"/>
            <a:t>Project objectives</a:t>
          </a:r>
        </a:p>
      </dgm:t>
    </dgm:pt>
    <dgm:pt modelId="{F2B5510D-534F-4FB2-89E9-C84E2DA034B2}" type="parTrans" cxnId="{6EF2BC8E-6337-4CBA-BC1C-2D316B716DBB}">
      <dgm:prSet/>
      <dgm:spPr/>
      <dgm:t>
        <a:bodyPr/>
        <a:lstStyle/>
        <a:p>
          <a:endParaRPr lang="en-US"/>
        </a:p>
      </dgm:t>
    </dgm:pt>
    <dgm:pt modelId="{D13D2AFD-42AF-44A5-A793-A5062CC20012}" type="sibTrans" cxnId="{6EF2BC8E-6337-4CBA-BC1C-2D316B716DBB}">
      <dgm:prSet/>
      <dgm:spPr/>
      <dgm:t>
        <a:bodyPr/>
        <a:lstStyle/>
        <a:p>
          <a:endParaRPr lang="en-US"/>
        </a:p>
      </dgm:t>
    </dgm:pt>
    <dgm:pt modelId="{C987DAAA-5E94-40EF-A5EC-69BEA041BC73}">
      <dgm:prSet/>
      <dgm:spPr/>
      <dgm:t>
        <a:bodyPr/>
        <a:lstStyle/>
        <a:p>
          <a:pPr>
            <a:lnSpc>
              <a:spcPct val="100000"/>
            </a:lnSpc>
          </a:pPr>
          <a:r>
            <a:rPr lang="en-US"/>
            <a:t>Data Exploration</a:t>
          </a:r>
        </a:p>
      </dgm:t>
    </dgm:pt>
    <dgm:pt modelId="{D55D5A0D-388C-4BF0-B94F-00D867179DBC}" type="parTrans" cxnId="{BA5AEA7B-D706-420B-9079-EF0D2A9ACB8C}">
      <dgm:prSet/>
      <dgm:spPr/>
      <dgm:t>
        <a:bodyPr/>
        <a:lstStyle/>
        <a:p>
          <a:endParaRPr lang="en-US"/>
        </a:p>
      </dgm:t>
    </dgm:pt>
    <dgm:pt modelId="{C0D029DB-E6BA-435A-874E-B438A3836208}" type="sibTrans" cxnId="{BA5AEA7B-D706-420B-9079-EF0D2A9ACB8C}">
      <dgm:prSet/>
      <dgm:spPr/>
      <dgm:t>
        <a:bodyPr/>
        <a:lstStyle/>
        <a:p>
          <a:endParaRPr lang="en-US"/>
        </a:p>
      </dgm:t>
    </dgm:pt>
    <dgm:pt modelId="{1FB6D48D-C9C7-4CCC-8E92-FC9C8C7BE87F}">
      <dgm:prSet/>
      <dgm:spPr/>
      <dgm:t>
        <a:bodyPr/>
        <a:lstStyle/>
        <a:p>
          <a:pPr>
            <a:lnSpc>
              <a:spcPct val="100000"/>
            </a:lnSpc>
          </a:pPr>
          <a:r>
            <a:rPr lang="en-US"/>
            <a:t>The model</a:t>
          </a:r>
        </a:p>
      </dgm:t>
    </dgm:pt>
    <dgm:pt modelId="{C90E41F1-9FED-4DFF-A819-AE992D94FCA2}" type="parTrans" cxnId="{3907269D-B7FE-47F4-828A-EF30A2C22370}">
      <dgm:prSet/>
      <dgm:spPr/>
      <dgm:t>
        <a:bodyPr/>
        <a:lstStyle/>
        <a:p>
          <a:endParaRPr lang="en-US"/>
        </a:p>
      </dgm:t>
    </dgm:pt>
    <dgm:pt modelId="{C9240F9F-007C-45A8-A5AA-2EA7F88CAEB5}" type="sibTrans" cxnId="{3907269D-B7FE-47F4-828A-EF30A2C22370}">
      <dgm:prSet/>
      <dgm:spPr/>
      <dgm:t>
        <a:bodyPr/>
        <a:lstStyle/>
        <a:p>
          <a:endParaRPr lang="en-US"/>
        </a:p>
      </dgm:t>
    </dgm:pt>
    <dgm:pt modelId="{6BDCFECA-D57B-4237-9FBE-EE661DBDD4D1}">
      <dgm:prSet/>
      <dgm:spPr/>
      <dgm:t>
        <a:bodyPr/>
        <a:lstStyle/>
        <a:p>
          <a:pPr>
            <a:lnSpc>
              <a:spcPct val="100000"/>
            </a:lnSpc>
          </a:pPr>
          <a:r>
            <a:rPr lang="en-US"/>
            <a:t>conclusion</a:t>
          </a:r>
        </a:p>
      </dgm:t>
    </dgm:pt>
    <dgm:pt modelId="{3B1A9ABF-565C-4C34-B2B6-B56E8E8925B5}" type="parTrans" cxnId="{AB6FDC19-253C-4237-873A-24A9C1EA5BAA}">
      <dgm:prSet/>
      <dgm:spPr/>
      <dgm:t>
        <a:bodyPr/>
        <a:lstStyle/>
        <a:p>
          <a:endParaRPr lang="en-US"/>
        </a:p>
      </dgm:t>
    </dgm:pt>
    <dgm:pt modelId="{8F1531DB-C514-49E5-8360-E2D91F2D46C2}" type="sibTrans" cxnId="{AB6FDC19-253C-4237-873A-24A9C1EA5BAA}">
      <dgm:prSet/>
      <dgm:spPr/>
      <dgm:t>
        <a:bodyPr/>
        <a:lstStyle/>
        <a:p>
          <a:endParaRPr lang="en-US"/>
        </a:p>
      </dgm:t>
    </dgm:pt>
    <dgm:pt modelId="{83AA55F7-B5FA-49FA-824A-C55EA826716C}">
      <dgm:prSet/>
      <dgm:spPr/>
      <dgm:t>
        <a:bodyPr/>
        <a:lstStyle/>
        <a:p>
          <a:pPr>
            <a:lnSpc>
              <a:spcPct val="100000"/>
            </a:lnSpc>
          </a:pPr>
          <a:r>
            <a:rPr lang="en-US"/>
            <a:t>Weak Points and Shortcomings </a:t>
          </a:r>
        </a:p>
      </dgm:t>
    </dgm:pt>
    <dgm:pt modelId="{59D10C6A-750A-45BC-8071-E174B31EB9AE}" type="parTrans" cxnId="{EEC0D578-02DC-4835-AFBB-5F0464E3D264}">
      <dgm:prSet/>
      <dgm:spPr/>
      <dgm:t>
        <a:bodyPr/>
        <a:lstStyle/>
        <a:p>
          <a:endParaRPr lang="en-US"/>
        </a:p>
      </dgm:t>
    </dgm:pt>
    <dgm:pt modelId="{823ACE39-17CE-4D15-A892-82140E0F89B8}" type="sibTrans" cxnId="{EEC0D578-02DC-4835-AFBB-5F0464E3D264}">
      <dgm:prSet/>
      <dgm:spPr/>
      <dgm:t>
        <a:bodyPr/>
        <a:lstStyle/>
        <a:p>
          <a:endParaRPr lang="en-US"/>
        </a:p>
      </dgm:t>
    </dgm:pt>
    <dgm:pt modelId="{2458E175-98A5-4704-9B4E-F6C8AF39CBC5}" type="pres">
      <dgm:prSet presAssocID="{10C0D189-9441-4B05-B4A2-72E9EB0471CD}" presName="root" presStyleCnt="0">
        <dgm:presLayoutVars>
          <dgm:dir/>
          <dgm:resizeHandles val="exact"/>
        </dgm:presLayoutVars>
      </dgm:prSet>
      <dgm:spPr/>
    </dgm:pt>
    <dgm:pt modelId="{06EA5B01-BBEB-4370-B5F4-847E0275C153}" type="pres">
      <dgm:prSet presAssocID="{376E1DAE-4D91-4756-A8ED-0CC48F62C3D1}" presName="compNode" presStyleCnt="0"/>
      <dgm:spPr/>
    </dgm:pt>
    <dgm:pt modelId="{5596BAD5-A8BE-40CB-9226-64C4C950ED9E}" type="pres">
      <dgm:prSet presAssocID="{376E1DAE-4D91-4756-A8ED-0CC48F62C3D1}"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9E825C33-8592-4515-B983-A4202FAE0800}" type="pres">
      <dgm:prSet presAssocID="{376E1DAE-4D91-4756-A8ED-0CC48F62C3D1}" presName="spaceRect" presStyleCnt="0"/>
      <dgm:spPr/>
    </dgm:pt>
    <dgm:pt modelId="{4A9675C3-1E77-4346-8ED4-BF39F1277893}" type="pres">
      <dgm:prSet presAssocID="{376E1DAE-4D91-4756-A8ED-0CC48F62C3D1}" presName="textRect" presStyleLbl="revTx" presStyleIdx="0" presStyleCnt="6">
        <dgm:presLayoutVars>
          <dgm:chMax val="1"/>
          <dgm:chPref val="1"/>
        </dgm:presLayoutVars>
      </dgm:prSet>
      <dgm:spPr/>
    </dgm:pt>
    <dgm:pt modelId="{D616770D-FE53-4170-8F2F-C50E14102D0E}" type="pres">
      <dgm:prSet presAssocID="{2636FEA6-FDEE-4587-BC79-1C2E01063730}" presName="sibTrans" presStyleCnt="0"/>
      <dgm:spPr/>
    </dgm:pt>
    <dgm:pt modelId="{9000C284-01D0-4D76-904B-F1B222199E18}" type="pres">
      <dgm:prSet presAssocID="{68F4314D-44FE-43AB-9274-0D346F1D4AA6}" presName="compNode" presStyleCnt="0"/>
      <dgm:spPr/>
    </dgm:pt>
    <dgm:pt modelId="{E39FB214-4E0E-4F1B-B33C-5AC6A808FF92}" type="pres">
      <dgm:prSet presAssocID="{68F4314D-44FE-43AB-9274-0D346F1D4AA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76A88469-C6B4-4337-80F8-01B9AF74E8BC}" type="pres">
      <dgm:prSet presAssocID="{68F4314D-44FE-43AB-9274-0D346F1D4AA6}" presName="spaceRect" presStyleCnt="0"/>
      <dgm:spPr/>
    </dgm:pt>
    <dgm:pt modelId="{195E871E-6D86-4575-9E41-CC7B117B6196}" type="pres">
      <dgm:prSet presAssocID="{68F4314D-44FE-43AB-9274-0D346F1D4AA6}" presName="textRect" presStyleLbl="revTx" presStyleIdx="1" presStyleCnt="6">
        <dgm:presLayoutVars>
          <dgm:chMax val="1"/>
          <dgm:chPref val="1"/>
        </dgm:presLayoutVars>
      </dgm:prSet>
      <dgm:spPr/>
    </dgm:pt>
    <dgm:pt modelId="{8CC2FC2F-B3CB-434D-BC59-05965774E18B}" type="pres">
      <dgm:prSet presAssocID="{D13D2AFD-42AF-44A5-A793-A5062CC20012}" presName="sibTrans" presStyleCnt="0"/>
      <dgm:spPr/>
    </dgm:pt>
    <dgm:pt modelId="{C1F7AD13-AE26-4483-8B36-4069ADF1F605}" type="pres">
      <dgm:prSet presAssocID="{C987DAAA-5E94-40EF-A5EC-69BEA041BC73}" presName="compNode" presStyleCnt="0"/>
      <dgm:spPr/>
    </dgm:pt>
    <dgm:pt modelId="{FFBCD95D-9CAD-47D5-87C9-B20F43853D12}" type="pres">
      <dgm:prSet presAssocID="{C987DAAA-5E94-40EF-A5EC-69BEA041BC7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FD828E1-E142-4CA6-AC2C-F7055D7FF07D}" type="pres">
      <dgm:prSet presAssocID="{C987DAAA-5E94-40EF-A5EC-69BEA041BC73}" presName="spaceRect" presStyleCnt="0"/>
      <dgm:spPr/>
    </dgm:pt>
    <dgm:pt modelId="{04B5FCB8-8E57-44DD-B1BA-5C976364A002}" type="pres">
      <dgm:prSet presAssocID="{C987DAAA-5E94-40EF-A5EC-69BEA041BC73}" presName="textRect" presStyleLbl="revTx" presStyleIdx="2" presStyleCnt="6">
        <dgm:presLayoutVars>
          <dgm:chMax val="1"/>
          <dgm:chPref val="1"/>
        </dgm:presLayoutVars>
      </dgm:prSet>
      <dgm:spPr/>
    </dgm:pt>
    <dgm:pt modelId="{76786785-7147-45AF-941A-485937BDBE18}" type="pres">
      <dgm:prSet presAssocID="{C0D029DB-E6BA-435A-874E-B438A3836208}" presName="sibTrans" presStyleCnt="0"/>
      <dgm:spPr/>
    </dgm:pt>
    <dgm:pt modelId="{8782293C-4359-4005-BDF6-F89E53F135E4}" type="pres">
      <dgm:prSet presAssocID="{1FB6D48D-C9C7-4CCC-8E92-FC9C8C7BE87F}" presName="compNode" presStyleCnt="0"/>
      <dgm:spPr/>
    </dgm:pt>
    <dgm:pt modelId="{47B1AC8C-C518-4669-A2AC-9776B3B62CD2}" type="pres">
      <dgm:prSet presAssocID="{1FB6D48D-C9C7-4CCC-8E92-FC9C8C7BE87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twork Diagram"/>
        </a:ext>
      </dgm:extLst>
    </dgm:pt>
    <dgm:pt modelId="{80AC9EE8-CB24-4B48-A707-96E6A68C9DB6}" type="pres">
      <dgm:prSet presAssocID="{1FB6D48D-C9C7-4CCC-8E92-FC9C8C7BE87F}" presName="spaceRect" presStyleCnt="0"/>
      <dgm:spPr/>
    </dgm:pt>
    <dgm:pt modelId="{D3CA0A0F-B3A5-4D43-A6CA-42B0743E57AC}" type="pres">
      <dgm:prSet presAssocID="{1FB6D48D-C9C7-4CCC-8E92-FC9C8C7BE87F}" presName="textRect" presStyleLbl="revTx" presStyleIdx="3" presStyleCnt="6">
        <dgm:presLayoutVars>
          <dgm:chMax val="1"/>
          <dgm:chPref val="1"/>
        </dgm:presLayoutVars>
      </dgm:prSet>
      <dgm:spPr/>
    </dgm:pt>
    <dgm:pt modelId="{53DC4D6B-995C-45B1-9C84-23C94DF0BF5D}" type="pres">
      <dgm:prSet presAssocID="{C9240F9F-007C-45A8-A5AA-2EA7F88CAEB5}" presName="sibTrans" presStyleCnt="0"/>
      <dgm:spPr/>
    </dgm:pt>
    <dgm:pt modelId="{44DA154D-119C-4625-8559-48D81F7CC6F5}" type="pres">
      <dgm:prSet presAssocID="{6BDCFECA-D57B-4237-9FBE-EE661DBDD4D1}" presName="compNode" presStyleCnt="0"/>
      <dgm:spPr/>
    </dgm:pt>
    <dgm:pt modelId="{F094ADBF-B44E-4821-B9B4-FC80EDBB335E}" type="pres">
      <dgm:prSet presAssocID="{6BDCFECA-D57B-4237-9FBE-EE661DBDD4D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27FCFF5F-ED1E-40FA-94DD-D3EC3D60E173}" type="pres">
      <dgm:prSet presAssocID="{6BDCFECA-D57B-4237-9FBE-EE661DBDD4D1}" presName="spaceRect" presStyleCnt="0"/>
      <dgm:spPr/>
    </dgm:pt>
    <dgm:pt modelId="{867E3B8E-FF1E-475D-8163-067C981ED798}" type="pres">
      <dgm:prSet presAssocID="{6BDCFECA-D57B-4237-9FBE-EE661DBDD4D1}" presName="textRect" presStyleLbl="revTx" presStyleIdx="4" presStyleCnt="6">
        <dgm:presLayoutVars>
          <dgm:chMax val="1"/>
          <dgm:chPref val="1"/>
        </dgm:presLayoutVars>
      </dgm:prSet>
      <dgm:spPr/>
    </dgm:pt>
    <dgm:pt modelId="{369C38B0-8241-4468-96FB-F71F0B8D2600}" type="pres">
      <dgm:prSet presAssocID="{8F1531DB-C514-49E5-8360-E2D91F2D46C2}" presName="sibTrans" presStyleCnt="0"/>
      <dgm:spPr/>
    </dgm:pt>
    <dgm:pt modelId="{5396DB00-CE5D-4D05-8EF3-966D437950AB}" type="pres">
      <dgm:prSet presAssocID="{83AA55F7-B5FA-49FA-824A-C55EA826716C}" presName="compNode" presStyleCnt="0"/>
      <dgm:spPr/>
    </dgm:pt>
    <dgm:pt modelId="{EBC3DC85-08B8-4E25-94F5-17E24EA027EB}" type="pres">
      <dgm:prSet presAssocID="{83AA55F7-B5FA-49FA-824A-C55EA826716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ad Face with No Fill"/>
        </a:ext>
      </dgm:extLst>
    </dgm:pt>
    <dgm:pt modelId="{BD278143-A7FC-4AF1-A29E-BB851F8C5631}" type="pres">
      <dgm:prSet presAssocID="{83AA55F7-B5FA-49FA-824A-C55EA826716C}" presName="spaceRect" presStyleCnt="0"/>
      <dgm:spPr/>
    </dgm:pt>
    <dgm:pt modelId="{01A92A4C-6BD9-471D-97D3-0B6757095438}" type="pres">
      <dgm:prSet presAssocID="{83AA55F7-B5FA-49FA-824A-C55EA826716C}" presName="textRect" presStyleLbl="revTx" presStyleIdx="5" presStyleCnt="6">
        <dgm:presLayoutVars>
          <dgm:chMax val="1"/>
          <dgm:chPref val="1"/>
        </dgm:presLayoutVars>
      </dgm:prSet>
      <dgm:spPr/>
    </dgm:pt>
  </dgm:ptLst>
  <dgm:cxnLst>
    <dgm:cxn modelId="{8CDA5D09-846D-4B19-B16B-3EC786801015}" type="presOf" srcId="{C987DAAA-5E94-40EF-A5EC-69BEA041BC73}" destId="{04B5FCB8-8E57-44DD-B1BA-5C976364A002}" srcOrd="0" destOrd="0" presId="urn:microsoft.com/office/officeart/2018/2/layout/IconLabelList"/>
    <dgm:cxn modelId="{AB6FDC19-253C-4237-873A-24A9C1EA5BAA}" srcId="{10C0D189-9441-4B05-B4A2-72E9EB0471CD}" destId="{6BDCFECA-D57B-4237-9FBE-EE661DBDD4D1}" srcOrd="4" destOrd="0" parTransId="{3B1A9ABF-565C-4C34-B2B6-B56E8E8925B5}" sibTransId="{8F1531DB-C514-49E5-8360-E2D91F2D46C2}"/>
    <dgm:cxn modelId="{02015327-C51C-4718-A0B6-867FD948E753}" type="presOf" srcId="{6BDCFECA-D57B-4237-9FBE-EE661DBDD4D1}" destId="{867E3B8E-FF1E-475D-8163-067C981ED798}" srcOrd="0" destOrd="0" presId="urn:microsoft.com/office/officeart/2018/2/layout/IconLabelList"/>
    <dgm:cxn modelId="{2669A63A-8445-4C2B-A8CE-F9293680F2B2}" srcId="{10C0D189-9441-4B05-B4A2-72E9EB0471CD}" destId="{376E1DAE-4D91-4756-A8ED-0CC48F62C3D1}" srcOrd="0" destOrd="0" parTransId="{4FA3796F-FE06-418E-9D99-9CDF313526D0}" sibTransId="{2636FEA6-FDEE-4587-BC79-1C2E01063730}"/>
    <dgm:cxn modelId="{BB355A5F-5A3E-430D-8544-B5F3BDE0867E}" type="presOf" srcId="{68F4314D-44FE-43AB-9274-0D346F1D4AA6}" destId="{195E871E-6D86-4575-9E41-CC7B117B6196}" srcOrd="0" destOrd="0" presId="urn:microsoft.com/office/officeart/2018/2/layout/IconLabelList"/>
    <dgm:cxn modelId="{FDB33A56-AB81-457E-B481-B620D320E435}" type="presOf" srcId="{83AA55F7-B5FA-49FA-824A-C55EA826716C}" destId="{01A92A4C-6BD9-471D-97D3-0B6757095438}" srcOrd="0" destOrd="0" presId="urn:microsoft.com/office/officeart/2018/2/layout/IconLabelList"/>
    <dgm:cxn modelId="{EEC0D578-02DC-4835-AFBB-5F0464E3D264}" srcId="{10C0D189-9441-4B05-B4A2-72E9EB0471CD}" destId="{83AA55F7-B5FA-49FA-824A-C55EA826716C}" srcOrd="5" destOrd="0" parTransId="{59D10C6A-750A-45BC-8071-E174B31EB9AE}" sibTransId="{823ACE39-17CE-4D15-A892-82140E0F89B8}"/>
    <dgm:cxn modelId="{BA5AEA7B-D706-420B-9079-EF0D2A9ACB8C}" srcId="{10C0D189-9441-4B05-B4A2-72E9EB0471CD}" destId="{C987DAAA-5E94-40EF-A5EC-69BEA041BC73}" srcOrd="2" destOrd="0" parTransId="{D55D5A0D-388C-4BF0-B94F-00D867179DBC}" sibTransId="{C0D029DB-E6BA-435A-874E-B438A3836208}"/>
    <dgm:cxn modelId="{6EF2BC8E-6337-4CBA-BC1C-2D316B716DBB}" srcId="{10C0D189-9441-4B05-B4A2-72E9EB0471CD}" destId="{68F4314D-44FE-43AB-9274-0D346F1D4AA6}" srcOrd="1" destOrd="0" parTransId="{F2B5510D-534F-4FB2-89E9-C84E2DA034B2}" sibTransId="{D13D2AFD-42AF-44A5-A793-A5062CC20012}"/>
    <dgm:cxn modelId="{3907269D-B7FE-47F4-828A-EF30A2C22370}" srcId="{10C0D189-9441-4B05-B4A2-72E9EB0471CD}" destId="{1FB6D48D-C9C7-4CCC-8E92-FC9C8C7BE87F}" srcOrd="3" destOrd="0" parTransId="{C90E41F1-9FED-4DFF-A819-AE992D94FCA2}" sibTransId="{C9240F9F-007C-45A8-A5AA-2EA7F88CAEB5}"/>
    <dgm:cxn modelId="{3C25B8E3-7BD6-4248-A57D-F684362CE9E7}" type="presOf" srcId="{1FB6D48D-C9C7-4CCC-8E92-FC9C8C7BE87F}" destId="{D3CA0A0F-B3A5-4D43-A6CA-42B0743E57AC}" srcOrd="0" destOrd="0" presId="urn:microsoft.com/office/officeart/2018/2/layout/IconLabelList"/>
    <dgm:cxn modelId="{2068DCF9-8543-4973-8B61-118D5457AFD6}" type="presOf" srcId="{376E1DAE-4D91-4756-A8ED-0CC48F62C3D1}" destId="{4A9675C3-1E77-4346-8ED4-BF39F1277893}" srcOrd="0" destOrd="0" presId="urn:microsoft.com/office/officeart/2018/2/layout/IconLabelList"/>
    <dgm:cxn modelId="{4A32B6FF-39B5-49BF-8AF6-E3EEEA6050DB}" type="presOf" srcId="{10C0D189-9441-4B05-B4A2-72E9EB0471CD}" destId="{2458E175-98A5-4704-9B4E-F6C8AF39CBC5}" srcOrd="0" destOrd="0" presId="urn:microsoft.com/office/officeart/2018/2/layout/IconLabelList"/>
    <dgm:cxn modelId="{D0E29AF1-9D0C-464B-B894-E3A8933E879B}" type="presParOf" srcId="{2458E175-98A5-4704-9B4E-F6C8AF39CBC5}" destId="{06EA5B01-BBEB-4370-B5F4-847E0275C153}" srcOrd="0" destOrd="0" presId="urn:microsoft.com/office/officeart/2018/2/layout/IconLabelList"/>
    <dgm:cxn modelId="{BB152528-3614-4C0B-80AB-9B7281080A4A}" type="presParOf" srcId="{06EA5B01-BBEB-4370-B5F4-847E0275C153}" destId="{5596BAD5-A8BE-40CB-9226-64C4C950ED9E}" srcOrd="0" destOrd="0" presId="urn:microsoft.com/office/officeart/2018/2/layout/IconLabelList"/>
    <dgm:cxn modelId="{CA76822D-F92C-420C-979B-24DFFD5DDDBA}" type="presParOf" srcId="{06EA5B01-BBEB-4370-B5F4-847E0275C153}" destId="{9E825C33-8592-4515-B983-A4202FAE0800}" srcOrd="1" destOrd="0" presId="urn:microsoft.com/office/officeart/2018/2/layout/IconLabelList"/>
    <dgm:cxn modelId="{875F2D35-0211-4785-AA45-73976A012726}" type="presParOf" srcId="{06EA5B01-BBEB-4370-B5F4-847E0275C153}" destId="{4A9675C3-1E77-4346-8ED4-BF39F1277893}" srcOrd="2" destOrd="0" presId="urn:microsoft.com/office/officeart/2018/2/layout/IconLabelList"/>
    <dgm:cxn modelId="{423F83EE-C59D-4F6F-9867-01A395C99466}" type="presParOf" srcId="{2458E175-98A5-4704-9B4E-F6C8AF39CBC5}" destId="{D616770D-FE53-4170-8F2F-C50E14102D0E}" srcOrd="1" destOrd="0" presId="urn:microsoft.com/office/officeart/2018/2/layout/IconLabelList"/>
    <dgm:cxn modelId="{4F4BBADA-E735-4442-8B59-25736475965B}" type="presParOf" srcId="{2458E175-98A5-4704-9B4E-F6C8AF39CBC5}" destId="{9000C284-01D0-4D76-904B-F1B222199E18}" srcOrd="2" destOrd="0" presId="urn:microsoft.com/office/officeart/2018/2/layout/IconLabelList"/>
    <dgm:cxn modelId="{EF85E252-0783-44AC-9EA8-E43ED2FE07EF}" type="presParOf" srcId="{9000C284-01D0-4D76-904B-F1B222199E18}" destId="{E39FB214-4E0E-4F1B-B33C-5AC6A808FF92}" srcOrd="0" destOrd="0" presId="urn:microsoft.com/office/officeart/2018/2/layout/IconLabelList"/>
    <dgm:cxn modelId="{4807A222-F705-4AA2-9503-AEDE3EDE0874}" type="presParOf" srcId="{9000C284-01D0-4D76-904B-F1B222199E18}" destId="{76A88469-C6B4-4337-80F8-01B9AF74E8BC}" srcOrd="1" destOrd="0" presId="urn:microsoft.com/office/officeart/2018/2/layout/IconLabelList"/>
    <dgm:cxn modelId="{7C85B759-AAA5-47C6-BC37-2A085FEF6565}" type="presParOf" srcId="{9000C284-01D0-4D76-904B-F1B222199E18}" destId="{195E871E-6D86-4575-9E41-CC7B117B6196}" srcOrd="2" destOrd="0" presId="urn:microsoft.com/office/officeart/2018/2/layout/IconLabelList"/>
    <dgm:cxn modelId="{DC3D154F-26C4-4947-9027-C98992698CC0}" type="presParOf" srcId="{2458E175-98A5-4704-9B4E-F6C8AF39CBC5}" destId="{8CC2FC2F-B3CB-434D-BC59-05965774E18B}" srcOrd="3" destOrd="0" presId="urn:microsoft.com/office/officeart/2018/2/layout/IconLabelList"/>
    <dgm:cxn modelId="{F0BF9AC5-0582-4C34-B2F9-2B0F7AAEE7E5}" type="presParOf" srcId="{2458E175-98A5-4704-9B4E-F6C8AF39CBC5}" destId="{C1F7AD13-AE26-4483-8B36-4069ADF1F605}" srcOrd="4" destOrd="0" presId="urn:microsoft.com/office/officeart/2018/2/layout/IconLabelList"/>
    <dgm:cxn modelId="{E0E26EFD-59A2-4592-8EEC-639F04751C39}" type="presParOf" srcId="{C1F7AD13-AE26-4483-8B36-4069ADF1F605}" destId="{FFBCD95D-9CAD-47D5-87C9-B20F43853D12}" srcOrd="0" destOrd="0" presId="urn:microsoft.com/office/officeart/2018/2/layout/IconLabelList"/>
    <dgm:cxn modelId="{FBF52F56-DA0D-42F3-B903-036B11F55D1C}" type="presParOf" srcId="{C1F7AD13-AE26-4483-8B36-4069ADF1F605}" destId="{FFD828E1-E142-4CA6-AC2C-F7055D7FF07D}" srcOrd="1" destOrd="0" presId="urn:microsoft.com/office/officeart/2018/2/layout/IconLabelList"/>
    <dgm:cxn modelId="{9A960D3E-ED6F-489F-9CAD-A1267C99290C}" type="presParOf" srcId="{C1F7AD13-AE26-4483-8B36-4069ADF1F605}" destId="{04B5FCB8-8E57-44DD-B1BA-5C976364A002}" srcOrd="2" destOrd="0" presId="urn:microsoft.com/office/officeart/2018/2/layout/IconLabelList"/>
    <dgm:cxn modelId="{4E31F58B-25EC-4229-9FE2-23A85B0B3515}" type="presParOf" srcId="{2458E175-98A5-4704-9B4E-F6C8AF39CBC5}" destId="{76786785-7147-45AF-941A-485937BDBE18}" srcOrd="5" destOrd="0" presId="urn:microsoft.com/office/officeart/2018/2/layout/IconLabelList"/>
    <dgm:cxn modelId="{5D18D07E-B465-4371-A4FB-849EC8D6A5C3}" type="presParOf" srcId="{2458E175-98A5-4704-9B4E-F6C8AF39CBC5}" destId="{8782293C-4359-4005-BDF6-F89E53F135E4}" srcOrd="6" destOrd="0" presId="urn:microsoft.com/office/officeart/2018/2/layout/IconLabelList"/>
    <dgm:cxn modelId="{61464047-E818-4E6D-88D1-F483C9EA620F}" type="presParOf" srcId="{8782293C-4359-4005-BDF6-F89E53F135E4}" destId="{47B1AC8C-C518-4669-A2AC-9776B3B62CD2}" srcOrd="0" destOrd="0" presId="urn:microsoft.com/office/officeart/2018/2/layout/IconLabelList"/>
    <dgm:cxn modelId="{3C510F2D-AD5E-4DA7-8534-CE938101A753}" type="presParOf" srcId="{8782293C-4359-4005-BDF6-F89E53F135E4}" destId="{80AC9EE8-CB24-4B48-A707-96E6A68C9DB6}" srcOrd="1" destOrd="0" presId="urn:microsoft.com/office/officeart/2018/2/layout/IconLabelList"/>
    <dgm:cxn modelId="{365693E1-A753-48F0-9A68-8BC9EA5D15FD}" type="presParOf" srcId="{8782293C-4359-4005-BDF6-F89E53F135E4}" destId="{D3CA0A0F-B3A5-4D43-A6CA-42B0743E57AC}" srcOrd="2" destOrd="0" presId="urn:microsoft.com/office/officeart/2018/2/layout/IconLabelList"/>
    <dgm:cxn modelId="{2F12202D-ED49-46EC-840E-BE92B7439CC8}" type="presParOf" srcId="{2458E175-98A5-4704-9B4E-F6C8AF39CBC5}" destId="{53DC4D6B-995C-45B1-9C84-23C94DF0BF5D}" srcOrd="7" destOrd="0" presId="urn:microsoft.com/office/officeart/2018/2/layout/IconLabelList"/>
    <dgm:cxn modelId="{A6C67661-4D77-4404-82B4-ABC017FD77B0}" type="presParOf" srcId="{2458E175-98A5-4704-9B4E-F6C8AF39CBC5}" destId="{44DA154D-119C-4625-8559-48D81F7CC6F5}" srcOrd="8" destOrd="0" presId="urn:microsoft.com/office/officeart/2018/2/layout/IconLabelList"/>
    <dgm:cxn modelId="{1C6D564D-E041-44B0-B221-632E3CE29995}" type="presParOf" srcId="{44DA154D-119C-4625-8559-48D81F7CC6F5}" destId="{F094ADBF-B44E-4821-B9B4-FC80EDBB335E}" srcOrd="0" destOrd="0" presId="urn:microsoft.com/office/officeart/2018/2/layout/IconLabelList"/>
    <dgm:cxn modelId="{751DB691-BE5D-474B-802D-2DBF620BE8D5}" type="presParOf" srcId="{44DA154D-119C-4625-8559-48D81F7CC6F5}" destId="{27FCFF5F-ED1E-40FA-94DD-D3EC3D60E173}" srcOrd="1" destOrd="0" presId="urn:microsoft.com/office/officeart/2018/2/layout/IconLabelList"/>
    <dgm:cxn modelId="{9095DBD1-9873-4B7D-98F7-6212699CA1B3}" type="presParOf" srcId="{44DA154D-119C-4625-8559-48D81F7CC6F5}" destId="{867E3B8E-FF1E-475D-8163-067C981ED798}" srcOrd="2" destOrd="0" presId="urn:microsoft.com/office/officeart/2018/2/layout/IconLabelList"/>
    <dgm:cxn modelId="{E88DC25C-2EC5-4F6B-A76F-8810FB4B684C}" type="presParOf" srcId="{2458E175-98A5-4704-9B4E-F6C8AF39CBC5}" destId="{369C38B0-8241-4468-96FB-F71F0B8D2600}" srcOrd="9" destOrd="0" presId="urn:microsoft.com/office/officeart/2018/2/layout/IconLabelList"/>
    <dgm:cxn modelId="{43C15C6F-3950-4B3D-A716-1C561A089B89}" type="presParOf" srcId="{2458E175-98A5-4704-9B4E-F6C8AF39CBC5}" destId="{5396DB00-CE5D-4D05-8EF3-966D437950AB}" srcOrd="10" destOrd="0" presId="urn:microsoft.com/office/officeart/2018/2/layout/IconLabelList"/>
    <dgm:cxn modelId="{60949261-424F-40AE-836A-4CD72A1351B7}" type="presParOf" srcId="{5396DB00-CE5D-4D05-8EF3-966D437950AB}" destId="{EBC3DC85-08B8-4E25-94F5-17E24EA027EB}" srcOrd="0" destOrd="0" presId="urn:microsoft.com/office/officeart/2018/2/layout/IconLabelList"/>
    <dgm:cxn modelId="{5CDFB041-4F54-4E75-A9FA-02CC0ED550AB}" type="presParOf" srcId="{5396DB00-CE5D-4D05-8EF3-966D437950AB}" destId="{BD278143-A7FC-4AF1-A29E-BB851F8C5631}" srcOrd="1" destOrd="0" presId="urn:microsoft.com/office/officeart/2018/2/layout/IconLabelList"/>
    <dgm:cxn modelId="{7535F8A1-0521-4B7B-9855-184F1169A938}" type="presParOf" srcId="{5396DB00-CE5D-4D05-8EF3-966D437950AB}" destId="{01A92A4C-6BD9-471D-97D3-0B675709543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6BAD5-A8BE-40CB-9226-64C4C950ED9E}">
      <dsp:nvSpPr>
        <dsp:cNvPr id="0" name=""/>
        <dsp:cNvSpPr/>
      </dsp:nvSpPr>
      <dsp:spPr>
        <a:xfrm>
          <a:off x="538397" y="41364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9675C3-1E77-4346-8ED4-BF39F1277893}">
      <dsp:nvSpPr>
        <dsp:cNvPr id="0" name=""/>
        <dsp:cNvSpPr/>
      </dsp:nvSpPr>
      <dsp:spPr>
        <a:xfrm>
          <a:off x="43397" y="151936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Introduction</a:t>
          </a:r>
        </a:p>
      </dsp:txBody>
      <dsp:txXfrm>
        <a:off x="43397" y="1519364"/>
        <a:ext cx="1800000" cy="720000"/>
      </dsp:txXfrm>
    </dsp:sp>
    <dsp:sp modelId="{E39FB214-4E0E-4F1B-B33C-5AC6A808FF92}">
      <dsp:nvSpPr>
        <dsp:cNvPr id="0" name=""/>
        <dsp:cNvSpPr/>
      </dsp:nvSpPr>
      <dsp:spPr>
        <a:xfrm>
          <a:off x="2653397" y="41364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5E871E-6D86-4575-9E41-CC7B117B6196}">
      <dsp:nvSpPr>
        <dsp:cNvPr id="0" name=""/>
        <dsp:cNvSpPr/>
      </dsp:nvSpPr>
      <dsp:spPr>
        <a:xfrm>
          <a:off x="2158397" y="151936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Project objectives</a:t>
          </a:r>
        </a:p>
      </dsp:txBody>
      <dsp:txXfrm>
        <a:off x="2158397" y="1519364"/>
        <a:ext cx="1800000" cy="720000"/>
      </dsp:txXfrm>
    </dsp:sp>
    <dsp:sp modelId="{FFBCD95D-9CAD-47D5-87C9-B20F43853D12}">
      <dsp:nvSpPr>
        <dsp:cNvPr id="0" name=""/>
        <dsp:cNvSpPr/>
      </dsp:nvSpPr>
      <dsp:spPr>
        <a:xfrm>
          <a:off x="4768397" y="41364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B5FCB8-8E57-44DD-B1BA-5C976364A002}">
      <dsp:nvSpPr>
        <dsp:cNvPr id="0" name=""/>
        <dsp:cNvSpPr/>
      </dsp:nvSpPr>
      <dsp:spPr>
        <a:xfrm>
          <a:off x="4273397" y="151936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Data Exploration</a:t>
          </a:r>
        </a:p>
      </dsp:txBody>
      <dsp:txXfrm>
        <a:off x="4273397" y="1519364"/>
        <a:ext cx="1800000" cy="720000"/>
      </dsp:txXfrm>
    </dsp:sp>
    <dsp:sp modelId="{47B1AC8C-C518-4669-A2AC-9776B3B62CD2}">
      <dsp:nvSpPr>
        <dsp:cNvPr id="0" name=""/>
        <dsp:cNvSpPr/>
      </dsp:nvSpPr>
      <dsp:spPr>
        <a:xfrm>
          <a:off x="538397" y="268936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CA0A0F-B3A5-4D43-A6CA-42B0743E57AC}">
      <dsp:nvSpPr>
        <dsp:cNvPr id="0" name=""/>
        <dsp:cNvSpPr/>
      </dsp:nvSpPr>
      <dsp:spPr>
        <a:xfrm>
          <a:off x="43397" y="37950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The model</a:t>
          </a:r>
        </a:p>
      </dsp:txBody>
      <dsp:txXfrm>
        <a:off x="43397" y="3795087"/>
        <a:ext cx="1800000" cy="720000"/>
      </dsp:txXfrm>
    </dsp:sp>
    <dsp:sp modelId="{F094ADBF-B44E-4821-B9B4-FC80EDBB335E}">
      <dsp:nvSpPr>
        <dsp:cNvPr id="0" name=""/>
        <dsp:cNvSpPr/>
      </dsp:nvSpPr>
      <dsp:spPr>
        <a:xfrm>
          <a:off x="2653397" y="268936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7E3B8E-FF1E-475D-8163-067C981ED798}">
      <dsp:nvSpPr>
        <dsp:cNvPr id="0" name=""/>
        <dsp:cNvSpPr/>
      </dsp:nvSpPr>
      <dsp:spPr>
        <a:xfrm>
          <a:off x="2158397" y="37950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conclusion</a:t>
          </a:r>
        </a:p>
      </dsp:txBody>
      <dsp:txXfrm>
        <a:off x="2158397" y="3795087"/>
        <a:ext cx="1800000" cy="720000"/>
      </dsp:txXfrm>
    </dsp:sp>
    <dsp:sp modelId="{EBC3DC85-08B8-4E25-94F5-17E24EA027EB}">
      <dsp:nvSpPr>
        <dsp:cNvPr id="0" name=""/>
        <dsp:cNvSpPr/>
      </dsp:nvSpPr>
      <dsp:spPr>
        <a:xfrm>
          <a:off x="4768397" y="2689364"/>
          <a:ext cx="810000" cy="81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A92A4C-6BD9-471D-97D3-0B6757095438}">
      <dsp:nvSpPr>
        <dsp:cNvPr id="0" name=""/>
        <dsp:cNvSpPr/>
      </dsp:nvSpPr>
      <dsp:spPr>
        <a:xfrm>
          <a:off x="4273397" y="37950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Weak Points and Shortcomings </a:t>
          </a:r>
        </a:p>
      </dsp:txBody>
      <dsp:txXfrm>
        <a:off x="4273397" y="3795087"/>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4:13.36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14,'0'-6,"0"-1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11.91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13,'0'-6,"0"-1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12.3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1,'6'0,"2"0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5.91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6.471"/>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6.95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1,'18'0,"10"0,1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7.2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9.21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9.5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0,'6'0,"7"0,2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09.92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20,'6'0,"8"-6,6-1,1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2-11T23:45:10.25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21,'0'-5,"5"-3,2 1</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923F103-BC34-4FE4-A40E-EDDEECFDA5D0}" type="datetimeFigureOut">
              <a:rPr lang="en-US" smtClean="0"/>
              <a:pPr/>
              <a:t>12/11/2019</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750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2974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7762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892636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2090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9085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12/11/2019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53686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664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823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5846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1628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9882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12/11/2019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882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12/11/2019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444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194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3285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1251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BE451C3-0FF4-47C4-B829-773ADF60F88C}" type="datetimeFigureOut">
              <a:rPr lang="en-US" smtClean="0"/>
              <a:t>12/11/2019</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439319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customXml" Target="../ink/ink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38.png"/><Relationship Id="rId4" Type="http://schemas.openxmlformats.org/officeDocument/2006/relationships/customXml" Target="../ink/ink2.xml"/><Relationship Id="rId9" Type="http://schemas.openxmlformats.org/officeDocument/2006/relationships/customXml" Target="../ink/ink5.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customXml" Target="../ink/ink11.xml"/><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customXml" Target="../ink/ink10.xml"/><Relationship Id="rId5" Type="http://schemas.openxmlformats.org/officeDocument/2006/relationships/customXml" Target="../ink/ink7.xml"/><Relationship Id="rId1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customXml" Target="../ink/ink9.xml"/><Relationship Id="rId1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0E6C-1AEF-4D49-883C-AC047AB3F047}"/>
              </a:ext>
            </a:extLst>
          </p:cNvPr>
          <p:cNvSpPr>
            <a:spLocks noGrp="1"/>
          </p:cNvSpPr>
          <p:nvPr>
            <p:ph type="ctrTitle"/>
          </p:nvPr>
        </p:nvSpPr>
        <p:spPr>
          <a:xfrm>
            <a:off x="7007145" y="1241265"/>
            <a:ext cx="4484196" cy="3792748"/>
          </a:xfrm>
        </p:spPr>
        <p:txBody>
          <a:bodyPr>
            <a:normAutofit fontScale="90000"/>
          </a:bodyPr>
          <a:lstStyle/>
          <a:p>
            <a:r>
              <a:rPr lang="en-US" dirty="0"/>
              <a:t>American Airlines Tweets Sentiment Analysis</a:t>
            </a:r>
          </a:p>
        </p:txBody>
      </p:sp>
      <p:grpSp>
        <p:nvGrpSpPr>
          <p:cNvPr id="77" name="Group 76">
            <a:extLst>
              <a:ext uri="{FF2B5EF4-FFF2-40B4-BE49-F238E27FC236}">
                <a16:creationId xmlns:a16="http://schemas.microsoft.com/office/drawing/2014/main" id="{EA9D189B-147B-4777-8490-32440A1ADD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78" name="Rectangle 77">
              <a:extLst>
                <a:ext uri="{FF2B5EF4-FFF2-40B4-BE49-F238E27FC236}">
                  <a16:creationId xmlns:a16="http://schemas.microsoft.com/office/drawing/2014/main" id="{905E00ED-856C-432F-B650-5BC74FE325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9" name="Freeform 5">
              <a:extLst>
                <a:ext uri="{FF2B5EF4-FFF2-40B4-BE49-F238E27FC236}">
                  <a16:creationId xmlns:a16="http://schemas.microsoft.com/office/drawing/2014/main" id="{F310CC8D-EFA7-4DF4-888E-ED34A22E7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0" name="Freeform 5">
              <a:extLst>
                <a:ext uri="{FF2B5EF4-FFF2-40B4-BE49-F238E27FC236}">
                  <a16:creationId xmlns:a16="http://schemas.microsoft.com/office/drawing/2014/main" id="{1722D81B-C0DC-4051-B724-44081E859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032" name="Picture 8" descr="Image result for american airlines logo transparent">
            <a:extLst>
              <a:ext uri="{FF2B5EF4-FFF2-40B4-BE49-F238E27FC236}">
                <a16:creationId xmlns:a16="http://schemas.microsoft.com/office/drawing/2014/main" id="{D214BAC7-666C-4839-873F-76218D45250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3625" y="175994"/>
            <a:ext cx="5459978" cy="16789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merican airlines">
            <a:extLst>
              <a:ext uri="{FF2B5EF4-FFF2-40B4-BE49-F238E27FC236}">
                <a16:creationId xmlns:a16="http://schemas.microsoft.com/office/drawing/2014/main" id="{CB830B64-17DD-45A5-9865-0670B418BE5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4187" y="1725328"/>
            <a:ext cx="6309896" cy="34073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twitter logo transparent">
            <a:extLst>
              <a:ext uri="{FF2B5EF4-FFF2-40B4-BE49-F238E27FC236}">
                <a16:creationId xmlns:a16="http://schemas.microsoft.com/office/drawing/2014/main" id="{8E506577-444C-488F-A9B9-31ADC636E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333" y="4562825"/>
            <a:ext cx="1771227" cy="1771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193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89674B87-B7AA-4FDD-B75B-0E6F82BFAB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67027"/>
            <a:chOff x="0" y="-2373"/>
            <a:chExt cx="12192000" cy="6867027"/>
          </a:xfrm>
        </p:grpSpPr>
        <p:sp>
          <p:nvSpPr>
            <p:cNvPr id="72" name="Rectangle 71">
              <a:extLst>
                <a:ext uri="{FF2B5EF4-FFF2-40B4-BE49-F238E27FC236}">
                  <a16:creationId xmlns:a16="http://schemas.microsoft.com/office/drawing/2014/main" id="{A779CFA5-3E2E-44AE-8901-888F319B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6267043B-4282-450D-A595-165512D91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C3ECCE6B-7124-49F7-A9F7-846F18D23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E4B22195-E753-4CEB-9376-1E4C70F9D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1321F675-966F-4F38-9E8C-EF813E7B0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3C1E1FED-8209-4304-BD7B-1E364C44A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DF77DFC8-AD0F-4293-A5B0-A4B35B41D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9" name="Freeform 5">
              <a:extLst>
                <a:ext uri="{FF2B5EF4-FFF2-40B4-BE49-F238E27FC236}">
                  <a16:creationId xmlns:a16="http://schemas.microsoft.com/office/drawing/2014/main" id="{1A536217-7B6F-4117-90B1-9D52A5791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0" name="Freeform 5">
              <a:extLst>
                <a:ext uri="{FF2B5EF4-FFF2-40B4-BE49-F238E27FC236}">
                  <a16:creationId xmlns:a16="http://schemas.microsoft.com/office/drawing/2014/main" id="{11FF4C96-6962-4FEB-8800-B664A2ACC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1" name="Freeform 5">
              <a:extLst>
                <a:ext uri="{FF2B5EF4-FFF2-40B4-BE49-F238E27FC236}">
                  <a16:creationId xmlns:a16="http://schemas.microsoft.com/office/drawing/2014/main" id="{309CC5A8-B34F-420B-82A5-2B885B247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733926" y="973668"/>
            <a:ext cx="3737279" cy="1020232"/>
          </a:xfrm>
        </p:spPr>
        <p:txBody>
          <a:bodyPr>
            <a:normAutofit/>
          </a:bodyPr>
          <a:lstStyle/>
          <a:p>
            <a:pPr>
              <a:lnSpc>
                <a:spcPct val="90000"/>
              </a:lnSpc>
            </a:pPr>
            <a:r>
              <a:rPr lang="en-US" sz="2500" b="1" dirty="0">
                <a:effectLst>
                  <a:outerShdw blurRad="38100" dist="38100" dir="2700000" algn="tl">
                    <a:srgbClr val="000000">
                      <a:alpha val="43137"/>
                    </a:srgbClr>
                  </a:outerShdw>
                </a:effectLst>
              </a:rPr>
              <a:t>Percentage of Tweets for each Airline</a:t>
            </a:r>
          </a:p>
        </p:txBody>
      </p:sp>
      <p:sp>
        <p:nvSpPr>
          <p:cNvPr id="3" name="Content Placeholder 2">
            <a:extLst>
              <a:ext uri="{FF2B5EF4-FFF2-40B4-BE49-F238E27FC236}">
                <a16:creationId xmlns:a16="http://schemas.microsoft.com/office/drawing/2014/main" id="{49A01371-8B30-472B-918B-4EBFD2A0646A}"/>
              </a:ext>
            </a:extLst>
          </p:cNvPr>
          <p:cNvSpPr>
            <a:spLocks noGrp="1"/>
          </p:cNvSpPr>
          <p:nvPr>
            <p:ph idx="1"/>
          </p:nvPr>
        </p:nvSpPr>
        <p:spPr>
          <a:xfrm>
            <a:off x="763588" y="2292353"/>
            <a:ext cx="3133726" cy="3898900"/>
          </a:xfrm>
        </p:spPr>
        <p:txBody>
          <a:bodyPr>
            <a:normAutofit/>
          </a:bodyPr>
          <a:lstStyle/>
          <a:p>
            <a:r>
              <a:rPr lang="en-US" dirty="0">
                <a:solidFill>
                  <a:schemeClr val="bg1"/>
                </a:solidFill>
              </a:rPr>
              <a:t>Virgin America has the least representation</a:t>
            </a:r>
          </a:p>
          <a:p>
            <a:r>
              <a:rPr lang="en-US" dirty="0">
                <a:solidFill>
                  <a:schemeClr val="bg1"/>
                </a:solidFill>
              </a:rPr>
              <a:t>tweets are almost balanced distributed between the other 5 airlines.</a:t>
            </a:r>
          </a:p>
          <a:p>
            <a:r>
              <a:rPr lang="en-US" dirty="0">
                <a:solidFill>
                  <a:schemeClr val="bg1"/>
                </a:solidFill>
              </a:rPr>
              <a:t>If we consider US Airways as part of the American, then they represent more than 1/3 of the tweets.</a:t>
            </a:r>
          </a:p>
          <a:p>
            <a:pPr marL="0" indent="0">
              <a:buNone/>
            </a:pPr>
            <a:endParaRPr lang="en-US" dirty="0">
              <a:solidFill>
                <a:schemeClr val="bg1"/>
              </a:solidFill>
            </a:endParaRPr>
          </a:p>
          <a:p>
            <a:endParaRPr lang="en-US" dirty="0">
              <a:solidFill>
                <a:schemeClr val="bg1"/>
              </a:solidFill>
            </a:endParaRPr>
          </a:p>
        </p:txBody>
      </p:sp>
      <p:pic>
        <p:nvPicPr>
          <p:cNvPr id="6146" name="Picture 2">
            <a:extLst>
              <a:ext uri="{FF2B5EF4-FFF2-40B4-BE49-F238E27FC236}">
                <a16:creationId xmlns:a16="http://schemas.microsoft.com/office/drawing/2014/main" id="{A45AE680-30A6-452C-8609-60A4010CD8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2785"/>
          <a:stretch/>
        </p:blipFill>
        <p:spPr bwMode="auto">
          <a:xfrm>
            <a:off x="5194607" y="803751"/>
            <a:ext cx="6391533" cy="5250498"/>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B6E07BC7-FAEA-458C-90C9-A68082FBB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1670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89674B87-B7AA-4FDD-B75B-0E6F82BFAB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67027"/>
            <a:chOff x="0" y="-2373"/>
            <a:chExt cx="12192000" cy="6867027"/>
          </a:xfrm>
        </p:grpSpPr>
        <p:sp>
          <p:nvSpPr>
            <p:cNvPr id="72" name="Rectangle 71">
              <a:extLst>
                <a:ext uri="{FF2B5EF4-FFF2-40B4-BE49-F238E27FC236}">
                  <a16:creationId xmlns:a16="http://schemas.microsoft.com/office/drawing/2014/main" id="{A779CFA5-3E2E-44AE-8901-888F319BB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6267043B-4282-450D-A595-165512D91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C3ECCE6B-7124-49F7-A9F7-846F18D23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E4B22195-E753-4CEB-9376-1E4C70F9D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Oval 75">
              <a:extLst>
                <a:ext uri="{FF2B5EF4-FFF2-40B4-BE49-F238E27FC236}">
                  <a16:creationId xmlns:a16="http://schemas.microsoft.com/office/drawing/2014/main" id="{1321F675-966F-4F38-9E8C-EF813E7B0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3C1E1FED-8209-4304-BD7B-1E364C44A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DF77DFC8-AD0F-4293-A5B0-A4B35B41D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9" name="Freeform 5">
              <a:extLst>
                <a:ext uri="{FF2B5EF4-FFF2-40B4-BE49-F238E27FC236}">
                  <a16:creationId xmlns:a16="http://schemas.microsoft.com/office/drawing/2014/main" id="{1A536217-7B6F-4117-90B1-9D52A57916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0" name="Freeform 5">
              <a:extLst>
                <a:ext uri="{FF2B5EF4-FFF2-40B4-BE49-F238E27FC236}">
                  <a16:creationId xmlns:a16="http://schemas.microsoft.com/office/drawing/2014/main" id="{11FF4C96-6962-4FEB-8800-B664A2ACC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1" name="Freeform 5">
              <a:extLst>
                <a:ext uri="{FF2B5EF4-FFF2-40B4-BE49-F238E27FC236}">
                  <a16:creationId xmlns:a16="http://schemas.microsoft.com/office/drawing/2014/main" id="{309CC5A8-B34F-420B-82A5-2B885B247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733926" y="973668"/>
            <a:ext cx="3737279" cy="1020232"/>
          </a:xfrm>
        </p:spPr>
        <p:txBody>
          <a:bodyPr>
            <a:normAutofit/>
          </a:bodyPr>
          <a:lstStyle/>
          <a:p>
            <a:pPr>
              <a:lnSpc>
                <a:spcPct val="90000"/>
              </a:lnSpc>
            </a:pPr>
            <a:r>
              <a:rPr lang="en-US" sz="2800" b="1" dirty="0">
                <a:effectLst>
                  <a:outerShdw blurRad="38100" dist="38100" dir="2700000" algn="tl">
                    <a:srgbClr val="000000">
                      <a:alpha val="43137"/>
                    </a:srgbClr>
                  </a:outerShdw>
                </a:effectLst>
              </a:rPr>
              <a:t>Tweets Sentiment Distribution (Overall</a:t>
            </a:r>
            <a:r>
              <a:rPr lang="en-US" sz="1800" dirty="0"/>
              <a:t>)</a:t>
            </a:r>
            <a:endParaRPr lang="en-US" sz="28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9A01371-8B30-472B-918B-4EBFD2A0646A}"/>
              </a:ext>
            </a:extLst>
          </p:cNvPr>
          <p:cNvSpPr>
            <a:spLocks noGrp="1"/>
          </p:cNvSpPr>
          <p:nvPr>
            <p:ph idx="1"/>
          </p:nvPr>
        </p:nvSpPr>
        <p:spPr>
          <a:xfrm>
            <a:off x="704544" y="2528599"/>
            <a:ext cx="3482280" cy="1020232"/>
          </a:xfrm>
        </p:spPr>
        <p:txBody>
          <a:bodyPr>
            <a:normAutofit/>
          </a:bodyPr>
          <a:lstStyle/>
          <a:p>
            <a:r>
              <a:rPr lang="en-US" dirty="0">
                <a:solidFill>
                  <a:schemeClr val="bg1"/>
                </a:solidFill>
              </a:rPr>
              <a:t>Almost 2/3 of the tweets were negative</a:t>
            </a:r>
          </a:p>
          <a:p>
            <a:pPr marL="0" indent="0">
              <a:buNone/>
            </a:pPr>
            <a:endParaRPr lang="en-US" dirty="0">
              <a:solidFill>
                <a:schemeClr val="bg1"/>
              </a:solidFill>
            </a:endParaRPr>
          </a:p>
          <a:p>
            <a:endParaRPr lang="en-US" dirty="0">
              <a:solidFill>
                <a:schemeClr val="bg1"/>
              </a:solidFill>
            </a:endParaRPr>
          </a:p>
        </p:txBody>
      </p:sp>
      <p:sp>
        <p:nvSpPr>
          <p:cNvPr id="83" name="Rectangle 82">
            <a:extLst>
              <a:ext uri="{FF2B5EF4-FFF2-40B4-BE49-F238E27FC236}">
                <a16:creationId xmlns:a16="http://schemas.microsoft.com/office/drawing/2014/main" id="{B6E07BC7-FAEA-458C-90C9-A68082FBB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218" name="Picture 2">
            <a:extLst>
              <a:ext uri="{FF2B5EF4-FFF2-40B4-BE49-F238E27FC236}">
                <a16:creationId xmlns:a16="http://schemas.microsoft.com/office/drawing/2014/main" id="{530F6C3D-DC75-4BE6-85C1-9A0F3B21C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573" y="891356"/>
            <a:ext cx="6286500"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970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36" name="Rectangle 135">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Oval 136">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8" name="Oval 137">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9" name="Oval 138">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0" name="Oval 139">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1" name="Oval 140">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4" name="Rectangle 143">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Tweets Sentiment Distribution (Overall</a:t>
            </a:r>
            <a:r>
              <a:rPr lang="en-US" sz="4200" b="0" i="0" kern="1200" dirty="0">
                <a:solidFill>
                  <a:schemeClr val="bg2"/>
                </a:solidFill>
                <a:latin typeface="+mj-lt"/>
                <a:ea typeface="+mj-ea"/>
                <a:cs typeface="+mj-cs"/>
              </a:rPr>
              <a:t>)</a:t>
            </a:r>
            <a:endParaRPr lang="en-US" sz="4200" b="0" i="0" kern="1200" dirty="0">
              <a:solidFill>
                <a:schemeClr val="bg2"/>
              </a:solidFill>
              <a:effectLst>
                <a:outerShdw blurRad="38100" dist="38100" dir="2700000" algn="tl">
                  <a:srgbClr val="000000">
                    <a:alpha val="43137"/>
                  </a:srgbClr>
                </a:outerShdw>
              </a:effectLst>
              <a:latin typeface="+mj-lt"/>
              <a:ea typeface="+mj-ea"/>
              <a:cs typeface="+mj-cs"/>
            </a:endParaRPr>
          </a:p>
        </p:txBody>
      </p:sp>
      <p:grpSp>
        <p:nvGrpSpPr>
          <p:cNvPr id="146" name="Group 14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47" name="Rectangle 14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4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0242" name="Picture 2">
            <a:extLst>
              <a:ext uri="{FF2B5EF4-FFF2-40B4-BE49-F238E27FC236}">
                <a16:creationId xmlns:a16="http://schemas.microsoft.com/office/drawing/2014/main" id="{BD482C76-0810-47F1-BDA0-B43471DE8C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5" y="1410053"/>
            <a:ext cx="8028364" cy="463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47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85" name="Rectangle 84">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6" name="Oval 85">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7" name="Oval 86">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8" name="Oval 87">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9" name="Oval 88">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0" name="Oval 89">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1"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93" name="Rectangle 92">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Tweets Sentiment Distribution (Overall</a:t>
            </a:r>
            <a:r>
              <a:rPr lang="en-US" sz="4200" b="0" i="0" kern="1200" dirty="0">
                <a:solidFill>
                  <a:schemeClr val="bg2"/>
                </a:solidFill>
                <a:latin typeface="+mj-lt"/>
                <a:ea typeface="+mj-ea"/>
                <a:cs typeface="+mj-cs"/>
              </a:rPr>
              <a:t>)</a:t>
            </a:r>
            <a:endParaRPr lang="en-US" sz="4200" b="0" i="0" kern="1200" dirty="0">
              <a:solidFill>
                <a:schemeClr val="bg2"/>
              </a:solidFill>
              <a:effectLst>
                <a:outerShdw blurRad="38100" dist="38100" dir="2700000" algn="tl">
                  <a:srgbClr val="000000">
                    <a:alpha val="43137"/>
                  </a:srgbClr>
                </a:outerShdw>
              </a:effectLst>
              <a:latin typeface="+mj-lt"/>
              <a:ea typeface="+mj-ea"/>
              <a:cs typeface="+mj-cs"/>
            </a:endParaRPr>
          </a:p>
        </p:txBody>
      </p:sp>
      <p:grpSp>
        <p:nvGrpSpPr>
          <p:cNvPr id="95" name="Group 94">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96" name="Rectangle 95">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7"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8"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1266" name="Picture 2">
            <a:extLst>
              <a:ext uri="{FF2B5EF4-FFF2-40B4-BE49-F238E27FC236}">
                <a16:creationId xmlns:a16="http://schemas.microsoft.com/office/drawing/2014/main" id="{2825894C-1310-4BDA-91AA-FA67A4FF702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39" y="1753773"/>
            <a:ext cx="8114831" cy="4219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711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EC8E7FCF-9095-4A9E-93A8-D89170DD8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45" name="Group 144">
            <a:extLst>
              <a:ext uri="{FF2B5EF4-FFF2-40B4-BE49-F238E27FC236}">
                <a16:creationId xmlns:a16="http://schemas.microsoft.com/office/drawing/2014/main" id="{B1E8A4BE-2A5E-45F5-998D-BE0AE6C731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87"/>
            <a:ext cx="12192000" cy="6856413"/>
            <a:chOff x="0" y="1587"/>
            <a:chExt cx="12192000" cy="6856413"/>
          </a:xfrm>
        </p:grpSpPr>
        <p:sp>
          <p:nvSpPr>
            <p:cNvPr id="146" name="Oval 145">
              <a:extLst>
                <a:ext uri="{FF2B5EF4-FFF2-40B4-BE49-F238E27FC236}">
                  <a16:creationId xmlns:a16="http://schemas.microsoft.com/office/drawing/2014/main" id="{4FFC6E5F-27ED-4D52-B7EF-E320B85F5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7" name="Oval 146">
              <a:extLst>
                <a:ext uri="{FF2B5EF4-FFF2-40B4-BE49-F238E27FC236}">
                  <a16:creationId xmlns:a16="http://schemas.microsoft.com/office/drawing/2014/main" id="{BE02F8FD-F963-4DBD-A3BC-CF97BDB11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57ABF6D8-2DE2-4418-ACA5-D8D27B3A0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9" name="Freeform 5">
              <a:extLst>
                <a:ext uri="{FF2B5EF4-FFF2-40B4-BE49-F238E27FC236}">
                  <a16:creationId xmlns:a16="http://schemas.microsoft.com/office/drawing/2014/main" id="{BEFB3511-E01A-478A-9AD3-F7CD9E4DB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0" name="Freeform 5">
              <a:extLst>
                <a:ext uri="{FF2B5EF4-FFF2-40B4-BE49-F238E27FC236}">
                  <a16:creationId xmlns:a16="http://schemas.microsoft.com/office/drawing/2014/main" id="{E9FFC131-E354-415E-954E-B1FD0A5A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1" name="Freeform 5">
              <a:extLst>
                <a:ext uri="{FF2B5EF4-FFF2-40B4-BE49-F238E27FC236}">
                  <a16:creationId xmlns:a16="http://schemas.microsoft.com/office/drawing/2014/main" id="{E6E565DF-7B86-474B-B8AC-91030F86CE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41776F2D-0F65-4C18-B3DE-CF10DCA5F43E}"/>
              </a:ext>
            </a:extLst>
          </p:cNvPr>
          <p:cNvSpPr>
            <a:spLocks noGrp="1"/>
          </p:cNvSpPr>
          <p:nvPr>
            <p:ph type="title"/>
          </p:nvPr>
        </p:nvSpPr>
        <p:spPr>
          <a:xfrm>
            <a:off x="748464" y="973668"/>
            <a:ext cx="3612011" cy="1020232"/>
          </a:xfrm>
        </p:spPr>
        <p:txBody>
          <a:bodyPr>
            <a:normAutofit fontScale="90000"/>
          </a:bodyPr>
          <a:lstStyle/>
          <a:p>
            <a:pPr>
              <a:lnSpc>
                <a:spcPct val="90000"/>
              </a:lnSpc>
            </a:pPr>
            <a:r>
              <a:rPr lang="en-US" sz="3100" b="1" dirty="0">
                <a:effectLst>
                  <a:outerShdw blurRad="38100" dist="38100" dir="2700000" algn="tl">
                    <a:srgbClr val="000000">
                      <a:alpha val="43137"/>
                    </a:srgbClr>
                  </a:outerShdw>
                </a:effectLst>
              </a:rPr>
              <a:t>Tweets Sentiment Distribution (American</a:t>
            </a:r>
            <a:r>
              <a:rPr lang="en-US" sz="2000" dirty="0"/>
              <a:t>)</a:t>
            </a:r>
          </a:p>
        </p:txBody>
      </p:sp>
      <p:sp>
        <p:nvSpPr>
          <p:cNvPr id="5" name="Content Placeholder 4">
            <a:extLst>
              <a:ext uri="{FF2B5EF4-FFF2-40B4-BE49-F238E27FC236}">
                <a16:creationId xmlns:a16="http://schemas.microsoft.com/office/drawing/2014/main" id="{3D5E1F0C-FBAB-4ADB-B918-9ABAF52ABE65}"/>
              </a:ext>
            </a:extLst>
          </p:cNvPr>
          <p:cNvSpPr>
            <a:spLocks noGrp="1"/>
          </p:cNvSpPr>
          <p:nvPr>
            <p:ph idx="1"/>
          </p:nvPr>
        </p:nvSpPr>
        <p:spPr>
          <a:xfrm>
            <a:off x="677639" y="2794062"/>
            <a:ext cx="3133726" cy="2090562"/>
          </a:xfrm>
        </p:spPr>
        <p:txBody>
          <a:bodyPr>
            <a:normAutofit/>
          </a:bodyPr>
          <a:lstStyle/>
          <a:p>
            <a:r>
              <a:rPr lang="en-US" dirty="0">
                <a:solidFill>
                  <a:schemeClr val="bg1"/>
                </a:solidFill>
              </a:rPr>
              <a:t>In 2015, more than 70% of the tweets were negative.</a:t>
            </a:r>
          </a:p>
          <a:p>
            <a:r>
              <a:rPr lang="en-US" dirty="0">
                <a:solidFill>
                  <a:schemeClr val="bg1"/>
                </a:solidFill>
              </a:rPr>
              <a:t>in 2019, only 40% of the tweets were negative</a:t>
            </a:r>
          </a:p>
        </p:txBody>
      </p:sp>
      <p:sp>
        <p:nvSpPr>
          <p:cNvPr id="153" name="Rectangle 152">
            <a:extLst>
              <a:ext uri="{FF2B5EF4-FFF2-40B4-BE49-F238E27FC236}">
                <a16:creationId xmlns:a16="http://schemas.microsoft.com/office/drawing/2014/main" id="{EE014219-6CDC-41FE-B059-D98980F54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47F44BE3-B81C-4BD0-A055-F9DA7AACC501}"/>
              </a:ext>
            </a:extLst>
          </p:cNvPr>
          <p:cNvSpPr txBox="1"/>
          <p:nvPr/>
        </p:nvSpPr>
        <p:spPr>
          <a:xfrm>
            <a:off x="9523412" y="1682253"/>
            <a:ext cx="9144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2019</a:t>
            </a:r>
          </a:p>
        </p:txBody>
      </p:sp>
      <p:sp>
        <p:nvSpPr>
          <p:cNvPr id="60" name="TextBox 59">
            <a:extLst>
              <a:ext uri="{FF2B5EF4-FFF2-40B4-BE49-F238E27FC236}">
                <a16:creationId xmlns:a16="http://schemas.microsoft.com/office/drawing/2014/main" id="{AE1503F0-FA21-4A24-86B7-54BB5D464A4D}"/>
              </a:ext>
            </a:extLst>
          </p:cNvPr>
          <p:cNvSpPr txBox="1"/>
          <p:nvPr/>
        </p:nvSpPr>
        <p:spPr>
          <a:xfrm>
            <a:off x="6376557" y="1587043"/>
            <a:ext cx="9144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2015</a:t>
            </a:r>
          </a:p>
        </p:txBody>
      </p:sp>
      <p:pic>
        <p:nvPicPr>
          <p:cNvPr id="7" name="Picture 6">
            <a:extLst>
              <a:ext uri="{FF2B5EF4-FFF2-40B4-BE49-F238E27FC236}">
                <a16:creationId xmlns:a16="http://schemas.microsoft.com/office/drawing/2014/main" id="{1AE42429-8933-451C-8970-D9DD5C7D23DA}"/>
              </a:ext>
            </a:extLst>
          </p:cNvPr>
          <p:cNvPicPr>
            <a:picLocks noChangeAspect="1"/>
          </p:cNvPicPr>
          <p:nvPr/>
        </p:nvPicPr>
        <p:blipFill>
          <a:blip r:embed="rId3"/>
          <a:stretch>
            <a:fillRect/>
          </a:stretch>
        </p:blipFill>
        <p:spPr>
          <a:xfrm>
            <a:off x="5637382" y="1993900"/>
            <a:ext cx="2789846" cy="2445123"/>
          </a:xfrm>
          <a:prstGeom prst="rect">
            <a:avLst/>
          </a:prstGeom>
        </p:spPr>
      </p:pic>
      <p:pic>
        <p:nvPicPr>
          <p:cNvPr id="8" name="Picture 7">
            <a:extLst>
              <a:ext uri="{FF2B5EF4-FFF2-40B4-BE49-F238E27FC236}">
                <a16:creationId xmlns:a16="http://schemas.microsoft.com/office/drawing/2014/main" id="{2E808D7C-8BB6-4129-AE49-CE8F3FBE9000}"/>
              </a:ext>
            </a:extLst>
          </p:cNvPr>
          <p:cNvPicPr>
            <a:picLocks noChangeAspect="1"/>
          </p:cNvPicPr>
          <p:nvPr/>
        </p:nvPicPr>
        <p:blipFill>
          <a:blip r:embed="rId4"/>
          <a:stretch>
            <a:fillRect/>
          </a:stretch>
        </p:blipFill>
        <p:spPr>
          <a:xfrm>
            <a:off x="5943628" y="4337925"/>
            <a:ext cx="2694658" cy="2493563"/>
          </a:xfrm>
          <a:prstGeom prst="rect">
            <a:avLst/>
          </a:prstGeom>
        </p:spPr>
      </p:pic>
      <p:pic>
        <p:nvPicPr>
          <p:cNvPr id="9" name="Picture 8">
            <a:extLst>
              <a:ext uri="{FF2B5EF4-FFF2-40B4-BE49-F238E27FC236}">
                <a16:creationId xmlns:a16="http://schemas.microsoft.com/office/drawing/2014/main" id="{84298BD1-5AA0-4DE9-A3AF-FE1405F0F703}"/>
              </a:ext>
            </a:extLst>
          </p:cNvPr>
          <p:cNvPicPr>
            <a:picLocks noChangeAspect="1"/>
          </p:cNvPicPr>
          <p:nvPr/>
        </p:nvPicPr>
        <p:blipFill>
          <a:blip r:embed="rId5"/>
          <a:stretch>
            <a:fillRect/>
          </a:stretch>
        </p:blipFill>
        <p:spPr>
          <a:xfrm>
            <a:off x="8518978" y="2421083"/>
            <a:ext cx="3463709" cy="3526118"/>
          </a:xfrm>
          <a:prstGeom prst="rect">
            <a:avLst/>
          </a:prstGeom>
        </p:spPr>
      </p:pic>
      <p:sp>
        <p:nvSpPr>
          <p:cNvPr id="64" name="TextBox 63">
            <a:extLst>
              <a:ext uri="{FF2B5EF4-FFF2-40B4-BE49-F238E27FC236}">
                <a16:creationId xmlns:a16="http://schemas.microsoft.com/office/drawing/2014/main" id="{D0B71E00-F63F-4AAB-B952-FA7CF77DF8D5}"/>
              </a:ext>
            </a:extLst>
          </p:cNvPr>
          <p:cNvSpPr txBox="1"/>
          <p:nvPr/>
        </p:nvSpPr>
        <p:spPr>
          <a:xfrm>
            <a:off x="4923627" y="2964006"/>
            <a:ext cx="1119170" cy="307777"/>
          </a:xfrm>
          <a:prstGeom prst="rect">
            <a:avLst/>
          </a:prstGeom>
          <a:noFill/>
        </p:spPr>
        <p:txBody>
          <a:bodyPr wrap="square" rtlCol="0">
            <a:spAutoFit/>
          </a:bodyPr>
          <a:lstStyle/>
          <a:p>
            <a:pPr algn="ctr"/>
            <a:r>
              <a:rPr lang="en-US" sz="1400" b="1" dirty="0">
                <a:effectLst>
                  <a:outerShdw blurRad="38100" dist="38100" dir="2700000" algn="tl">
                    <a:srgbClr val="000000">
                      <a:alpha val="43137"/>
                    </a:srgbClr>
                  </a:outerShdw>
                </a:effectLst>
              </a:rPr>
              <a:t>US Airways</a:t>
            </a:r>
          </a:p>
        </p:txBody>
      </p:sp>
      <p:sp>
        <p:nvSpPr>
          <p:cNvPr id="65" name="TextBox 64">
            <a:extLst>
              <a:ext uri="{FF2B5EF4-FFF2-40B4-BE49-F238E27FC236}">
                <a16:creationId xmlns:a16="http://schemas.microsoft.com/office/drawing/2014/main" id="{F15C416E-3414-4568-9A5B-4C02854E2069}"/>
              </a:ext>
            </a:extLst>
          </p:cNvPr>
          <p:cNvSpPr txBox="1"/>
          <p:nvPr/>
        </p:nvSpPr>
        <p:spPr>
          <a:xfrm>
            <a:off x="4903283" y="5253223"/>
            <a:ext cx="1119170" cy="307777"/>
          </a:xfrm>
          <a:prstGeom prst="rect">
            <a:avLst/>
          </a:prstGeom>
          <a:noFill/>
        </p:spPr>
        <p:txBody>
          <a:bodyPr wrap="square" rtlCol="0">
            <a:spAutoFit/>
          </a:bodyPr>
          <a:lstStyle/>
          <a:p>
            <a:pPr algn="ctr"/>
            <a:r>
              <a:rPr lang="en-US" sz="1400" b="1" dirty="0">
                <a:effectLst>
                  <a:outerShdw blurRad="38100" dist="38100" dir="2700000" algn="tl">
                    <a:srgbClr val="000000">
                      <a:alpha val="43137"/>
                    </a:srgbClr>
                  </a:outerShdw>
                </a:effectLst>
              </a:rPr>
              <a:t>American</a:t>
            </a:r>
          </a:p>
        </p:txBody>
      </p:sp>
    </p:spTree>
    <p:extLst>
      <p:ext uri="{BB962C8B-B14F-4D97-AF65-F5344CB8AC3E}">
        <p14:creationId xmlns:p14="http://schemas.microsoft.com/office/powerpoint/2010/main" val="3466494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36" name="Rectangle 135">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Oval 136">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8" name="Oval 137">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9" name="Oval 138">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0" name="Oval 139">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1" name="Oval 140">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4" name="Rectangle 143">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(Overall)</a:t>
            </a:r>
          </a:p>
        </p:txBody>
      </p:sp>
      <p:grpSp>
        <p:nvGrpSpPr>
          <p:cNvPr id="146" name="Group 14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47" name="Rectangle 14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4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2290" name="Picture 2">
            <a:extLst>
              <a:ext uri="{FF2B5EF4-FFF2-40B4-BE49-F238E27FC236}">
                <a16:creationId xmlns:a16="http://schemas.microsoft.com/office/drawing/2014/main" id="{9C2C0C63-6AA8-45C3-84A5-B69C084AA6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188" y="922863"/>
            <a:ext cx="8129094" cy="5446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999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4" name="Rectangle 93">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Oval 98">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Oval 100">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Oval 101">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 name="Oval 102">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4"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5" name="Rectangle 104">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(Overall)</a:t>
            </a:r>
          </a:p>
        </p:txBody>
      </p:sp>
      <p:grpSp>
        <p:nvGrpSpPr>
          <p:cNvPr id="106" name="Group 10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07" name="Rectangle 10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 name="Picture 2">
            <a:extLst>
              <a:ext uri="{FF2B5EF4-FFF2-40B4-BE49-F238E27FC236}">
                <a16:creationId xmlns:a16="http://schemas.microsoft.com/office/drawing/2014/main" id="{D357A15D-8CDF-4782-BC71-A39597CD35FA}"/>
              </a:ext>
            </a:extLst>
          </p:cNvPr>
          <p:cNvPicPr>
            <a:picLocks noChangeAspect="1"/>
          </p:cNvPicPr>
          <p:nvPr/>
        </p:nvPicPr>
        <p:blipFill>
          <a:blip r:embed="rId3"/>
          <a:stretch>
            <a:fillRect/>
          </a:stretch>
        </p:blipFill>
        <p:spPr>
          <a:xfrm>
            <a:off x="303003" y="187878"/>
            <a:ext cx="7393406" cy="6673449"/>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4CF96496-981A-4FF1-A70A-3E1ADD8EB4F6}"/>
                  </a:ext>
                </a:extLst>
              </p14:cNvPr>
              <p14:cNvContentPartPr/>
              <p14:nvPr/>
            </p14:nvContentPartPr>
            <p14:xfrm>
              <a:off x="1540118" y="596349"/>
              <a:ext cx="360" cy="5400"/>
            </p14:xfrm>
          </p:contentPart>
        </mc:Choice>
        <mc:Fallback>
          <p:pic>
            <p:nvPicPr>
              <p:cNvPr id="4" name="Ink 3">
                <a:extLst>
                  <a:ext uri="{FF2B5EF4-FFF2-40B4-BE49-F238E27FC236}">
                    <a16:creationId xmlns:a16="http://schemas.microsoft.com/office/drawing/2014/main" id="{4CF96496-981A-4FF1-A70A-3E1ADD8EB4F6}"/>
                  </a:ext>
                </a:extLst>
              </p:cNvPr>
              <p:cNvPicPr/>
              <p:nvPr/>
            </p:nvPicPr>
            <p:blipFill>
              <a:blip r:embed="rId5"/>
              <a:stretch>
                <a:fillRect/>
              </a:stretch>
            </p:blipFill>
            <p:spPr>
              <a:xfrm>
                <a:off x="1531118" y="587709"/>
                <a:ext cx="18000" cy="23040"/>
              </a:xfrm>
              <a:prstGeom prst="rect">
                <a:avLst/>
              </a:prstGeom>
            </p:spPr>
          </p:pic>
        </mc:Fallback>
      </mc:AlternateContent>
    </p:spTree>
    <p:extLst>
      <p:ext uri="{BB962C8B-B14F-4D97-AF65-F5344CB8AC3E}">
        <p14:creationId xmlns:p14="http://schemas.microsoft.com/office/powerpoint/2010/main" val="2345120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4" name="Rectangle 93">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Oval 98">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Oval 100">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Oval 101">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 name="Oval 102">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4"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5" name="Rectangle 104">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(Overall)</a:t>
            </a:r>
          </a:p>
        </p:txBody>
      </p:sp>
      <p:grpSp>
        <p:nvGrpSpPr>
          <p:cNvPr id="106" name="Group 10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07" name="Rectangle 10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Picture 3">
            <a:extLst>
              <a:ext uri="{FF2B5EF4-FFF2-40B4-BE49-F238E27FC236}">
                <a16:creationId xmlns:a16="http://schemas.microsoft.com/office/drawing/2014/main" id="{0C6F6BF9-9912-4CA6-A439-2852731EA47A}"/>
              </a:ext>
            </a:extLst>
          </p:cNvPr>
          <p:cNvPicPr>
            <a:picLocks noChangeAspect="1"/>
          </p:cNvPicPr>
          <p:nvPr/>
        </p:nvPicPr>
        <p:blipFill>
          <a:blip r:embed="rId3"/>
          <a:stretch>
            <a:fillRect/>
          </a:stretch>
        </p:blipFill>
        <p:spPr>
          <a:xfrm>
            <a:off x="448724" y="135922"/>
            <a:ext cx="7344613" cy="6728732"/>
          </a:xfrm>
          <a:prstGeom prst="rect">
            <a:avLst/>
          </a:prstGeom>
        </p:spPr>
      </p:pic>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784D94AB-5612-4A87-A634-C439826D7769}"/>
                  </a:ext>
                </a:extLst>
              </p14:cNvPr>
              <p14:cNvContentPartPr/>
              <p14:nvPr/>
            </p14:nvContentPartPr>
            <p14:xfrm>
              <a:off x="1912585" y="1600029"/>
              <a:ext cx="360" cy="360"/>
            </p14:xfrm>
          </p:contentPart>
        </mc:Choice>
        <mc:Fallback>
          <p:pic>
            <p:nvPicPr>
              <p:cNvPr id="3" name="Ink 2">
                <a:extLst>
                  <a:ext uri="{FF2B5EF4-FFF2-40B4-BE49-F238E27FC236}">
                    <a16:creationId xmlns:a16="http://schemas.microsoft.com/office/drawing/2014/main" id="{784D94AB-5612-4A87-A634-C439826D7769}"/>
                  </a:ext>
                </a:extLst>
              </p:cNvPr>
              <p:cNvPicPr/>
              <p:nvPr/>
            </p:nvPicPr>
            <p:blipFill>
              <a:blip r:embed="rId5"/>
              <a:stretch>
                <a:fillRect/>
              </a:stretch>
            </p:blipFill>
            <p:spPr>
              <a:xfrm>
                <a:off x="1903945" y="159102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A77D7065-E546-49E9-A9EC-9953ACE0BBB9}"/>
                  </a:ext>
                </a:extLst>
              </p14:cNvPr>
              <p14:cNvContentPartPr/>
              <p14:nvPr/>
            </p14:nvContentPartPr>
            <p14:xfrm>
              <a:off x="2009065" y="2080629"/>
              <a:ext cx="360" cy="360"/>
            </p14:xfrm>
          </p:contentPart>
        </mc:Choice>
        <mc:Fallback>
          <p:pic>
            <p:nvPicPr>
              <p:cNvPr id="5" name="Ink 4">
                <a:extLst>
                  <a:ext uri="{FF2B5EF4-FFF2-40B4-BE49-F238E27FC236}">
                    <a16:creationId xmlns:a16="http://schemas.microsoft.com/office/drawing/2014/main" id="{A77D7065-E546-49E9-A9EC-9953ACE0BBB9}"/>
                  </a:ext>
                </a:extLst>
              </p:cNvPr>
              <p:cNvPicPr/>
              <p:nvPr/>
            </p:nvPicPr>
            <p:blipFill>
              <a:blip r:embed="rId5"/>
              <a:stretch>
                <a:fillRect/>
              </a:stretch>
            </p:blipFill>
            <p:spPr>
              <a:xfrm>
                <a:off x="2000065" y="2071989"/>
                <a:ext cx="18000" cy="18000"/>
              </a:xfrm>
              <a:prstGeom prst="rect">
                <a:avLst/>
              </a:prstGeom>
            </p:spPr>
          </p:pic>
        </mc:Fallback>
      </mc:AlternateContent>
      <p:grpSp>
        <p:nvGrpSpPr>
          <p:cNvPr id="8" name="Group 7">
            <a:extLst>
              <a:ext uri="{FF2B5EF4-FFF2-40B4-BE49-F238E27FC236}">
                <a16:creationId xmlns:a16="http://schemas.microsoft.com/office/drawing/2014/main" id="{AA0570FC-A727-43B6-B428-6693A4BED5C6}"/>
              </a:ext>
            </a:extLst>
          </p:cNvPr>
          <p:cNvGrpSpPr/>
          <p:nvPr/>
        </p:nvGrpSpPr>
        <p:grpSpPr>
          <a:xfrm>
            <a:off x="6568825" y="2261349"/>
            <a:ext cx="48960" cy="360"/>
            <a:chOff x="6568825" y="2261349"/>
            <a:chExt cx="48960" cy="360"/>
          </a:xfrm>
        </p:grpSpPr>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8D5EBB16-14DE-4A54-BEAD-0F51AA1AF388}"/>
                    </a:ext>
                  </a:extLst>
                </p14:cNvPr>
                <p14:cNvContentPartPr/>
                <p14:nvPr/>
              </p14:nvContentPartPr>
              <p14:xfrm>
                <a:off x="6568825" y="2261349"/>
                <a:ext cx="27360" cy="360"/>
              </p14:xfrm>
            </p:contentPart>
          </mc:Choice>
          <mc:Fallback>
            <p:pic>
              <p:nvPicPr>
                <p:cNvPr id="6" name="Ink 5">
                  <a:extLst>
                    <a:ext uri="{FF2B5EF4-FFF2-40B4-BE49-F238E27FC236}">
                      <a16:creationId xmlns:a16="http://schemas.microsoft.com/office/drawing/2014/main" id="{8D5EBB16-14DE-4A54-BEAD-0F51AA1AF388}"/>
                    </a:ext>
                  </a:extLst>
                </p:cNvPr>
                <p:cNvPicPr/>
                <p:nvPr/>
              </p:nvPicPr>
              <p:blipFill>
                <a:blip r:embed="rId8"/>
                <a:stretch>
                  <a:fillRect/>
                </a:stretch>
              </p:blipFill>
              <p:spPr>
                <a:xfrm>
                  <a:off x="6559825" y="2252709"/>
                  <a:ext cx="45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DA3A9593-2863-439E-8EDD-67247D3DB848}"/>
                    </a:ext>
                  </a:extLst>
                </p14:cNvPr>
                <p14:cNvContentPartPr/>
                <p14:nvPr/>
              </p14:nvContentPartPr>
              <p14:xfrm>
                <a:off x="6617425" y="2261349"/>
                <a:ext cx="360" cy="360"/>
              </p14:xfrm>
            </p:contentPart>
          </mc:Choice>
          <mc:Fallback>
            <p:pic>
              <p:nvPicPr>
                <p:cNvPr id="7" name="Ink 6">
                  <a:extLst>
                    <a:ext uri="{FF2B5EF4-FFF2-40B4-BE49-F238E27FC236}">
                      <a16:creationId xmlns:a16="http://schemas.microsoft.com/office/drawing/2014/main" id="{DA3A9593-2863-439E-8EDD-67247D3DB848}"/>
                    </a:ext>
                  </a:extLst>
                </p:cNvPr>
                <p:cNvPicPr/>
                <p:nvPr/>
              </p:nvPicPr>
              <p:blipFill>
                <a:blip r:embed="rId5"/>
                <a:stretch>
                  <a:fillRect/>
                </a:stretch>
              </p:blipFill>
              <p:spPr>
                <a:xfrm>
                  <a:off x="6608425" y="2252709"/>
                  <a:ext cx="18000" cy="18000"/>
                </a:xfrm>
                <a:prstGeom prst="rect">
                  <a:avLst/>
                </a:prstGeom>
              </p:spPr>
            </p:pic>
          </mc:Fallback>
        </mc:AlternateContent>
      </p:grpSp>
    </p:spTree>
    <p:extLst>
      <p:ext uri="{BB962C8B-B14F-4D97-AF65-F5344CB8AC3E}">
        <p14:creationId xmlns:p14="http://schemas.microsoft.com/office/powerpoint/2010/main" val="108170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4" name="Rectangle 93">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Oval 98">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Oval 100">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Oval 101">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 name="Oval 102">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4"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5" name="Rectangle 104">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(Overall)</a:t>
            </a:r>
          </a:p>
        </p:txBody>
      </p:sp>
      <p:grpSp>
        <p:nvGrpSpPr>
          <p:cNvPr id="106" name="Group 10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07" name="Rectangle 10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D0BE10F8-3486-4D0B-82EB-CE705AFC9218}"/>
                  </a:ext>
                </a:extLst>
              </p14:cNvPr>
              <p14:cNvContentPartPr/>
              <p14:nvPr/>
            </p14:nvContentPartPr>
            <p14:xfrm>
              <a:off x="4342945" y="4270869"/>
              <a:ext cx="360" cy="360"/>
            </p14:xfrm>
          </p:contentPart>
        </mc:Choice>
        <mc:Fallback>
          <p:pic>
            <p:nvPicPr>
              <p:cNvPr id="5" name="Ink 4">
                <a:extLst>
                  <a:ext uri="{FF2B5EF4-FFF2-40B4-BE49-F238E27FC236}">
                    <a16:creationId xmlns:a16="http://schemas.microsoft.com/office/drawing/2014/main" id="{D0BE10F8-3486-4D0B-82EB-CE705AFC9218}"/>
                  </a:ext>
                </a:extLst>
              </p:cNvPr>
              <p:cNvPicPr/>
              <p:nvPr/>
            </p:nvPicPr>
            <p:blipFill>
              <a:blip r:embed="rId4"/>
              <a:stretch>
                <a:fillRect/>
              </a:stretch>
            </p:blipFill>
            <p:spPr>
              <a:xfrm>
                <a:off x="4334305" y="426222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327AFBF6-F17C-4B15-9D99-FD4DA1CCB00A}"/>
                  </a:ext>
                </a:extLst>
              </p14:cNvPr>
              <p14:cNvContentPartPr/>
              <p14:nvPr/>
            </p14:nvContentPartPr>
            <p14:xfrm>
              <a:off x="3368425" y="5799069"/>
              <a:ext cx="12600" cy="360"/>
            </p14:xfrm>
          </p:contentPart>
        </mc:Choice>
        <mc:Fallback>
          <p:pic>
            <p:nvPicPr>
              <p:cNvPr id="6" name="Ink 5">
                <a:extLst>
                  <a:ext uri="{FF2B5EF4-FFF2-40B4-BE49-F238E27FC236}">
                    <a16:creationId xmlns:a16="http://schemas.microsoft.com/office/drawing/2014/main" id="{327AFBF6-F17C-4B15-9D99-FD4DA1CCB00A}"/>
                  </a:ext>
                </a:extLst>
              </p:cNvPr>
              <p:cNvPicPr/>
              <p:nvPr/>
            </p:nvPicPr>
            <p:blipFill>
              <a:blip r:embed="rId6"/>
              <a:stretch>
                <a:fillRect/>
              </a:stretch>
            </p:blipFill>
            <p:spPr>
              <a:xfrm>
                <a:off x="3359425" y="5790069"/>
                <a:ext cx="30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37A15569-2DAF-4357-BD19-134BB1765910}"/>
                  </a:ext>
                </a:extLst>
              </p14:cNvPr>
              <p14:cNvContentPartPr/>
              <p14:nvPr/>
            </p14:nvContentPartPr>
            <p14:xfrm>
              <a:off x="5461825" y="5598909"/>
              <a:ext cx="21960" cy="7560"/>
            </p14:xfrm>
          </p:contentPart>
        </mc:Choice>
        <mc:Fallback>
          <p:pic>
            <p:nvPicPr>
              <p:cNvPr id="7" name="Ink 6">
                <a:extLst>
                  <a:ext uri="{FF2B5EF4-FFF2-40B4-BE49-F238E27FC236}">
                    <a16:creationId xmlns:a16="http://schemas.microsoft.com/office/drawing/2014/main" id="{37A15569-2DAF-4357-BD19-134BB1765910}"/>
                  </a:ext>
                </a:extLst>
              </p:cNvPr>
              <p:cNvPicPr/>
              <p:nvPr/>
            </p:nvPicPr>
            <p:blipFill>
              <a:blip r:embed="rId8"/>
              <a:stretch>
                <a:fillRect/>
              </a:stretch>
            </p:blipFill>
            <p:spPr>
              <a:xfrm>
                <a:off x="5452825" y="5589909"/>
                <a:ext cx="396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5226ECE2-F5AE-4CB4-BB5A-E8E9D0761CD6}"/>
                  </a:ext>
                </a:extLst>
              </p14:cNvPr>
              <p14:cNvContentPartPr/>
              <p14:nvPr/>
            </p14:nvContentPartPr>
            <p14:xfrm>
              <a:off x="5654785" y="5478309"/>
              <a:ext cx="5040" cy="7920"/>
            </p14:xfrm>
          </p:contentPart>
        </mc:Choice>
        <mc:Fallback>
          <p:pic>
            <p:nvPicPr>
              <p:cNvPr id="8" name="Ink 7">
                <a:extLst>
                  <a:ext uri="{FF2B5EF4-FFF2-40B4-BE49-F238E27FC236}">
                    <a16:creationId xmlns:a16="http://schemas.microsoft.com/office/drawing/2014/main" id="{5226ECE2-F5AE-4CB4-BB5A-E8E9D0761CD6}"/>
                  </a:ext>
                </a:extLst>
              </p:cNvPr>
              <p:cNvPicPr/>
              <p:nvPr/>
            </p:nvPicPr>
            <p:blipFill>
              <a:blip r:embed="rId10"/>
              <a:stretch>
                <a:fillRect/>
              </a:stretch>
            </p:blipFill>
            <p:spPr>
              <a:xfrm>
                <a:off x="5646145" y="5469669"/>
                <a:ext cx="226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A14161A7-468E-42D9-B9DF-CCB65B96B855}"/>
                  </a:ext>
                </a:extLst>
              </p14:cNvPr>
              <p14:cNvContentPartPr/>
              <p14:nvPr/>
            </p14:nvContentPartPr>
            <p14:xfrm>
              <a:off x="2177545" y="2244789"/>
              <a:ext cx="360" cy="5040"/>
            </p14:xfrm>
          </p:contentPart>
        </mc:Choice>
        <mc:Fallback>
          <p:pic>
            <p:nvPicPr>
              <p:cNvPr id="9" name="Ink 8">
                <a:extLst>
                  <a:ext uri="{FF2B5EF4-FFF2-40B4-BE49-F238E27FC236}">
                    <a16:creationId xmlns:a16="http://schemas.microsoft.com/office/drawing/2014/main" id="{A14161A7-468E-42D9-B9DF-CCB65B96B855}"/>
                  </a:ext>
                </a:extLst>
              </p:cNvPr>
              <p:cNvPicPr/>
              <p:nvPr/>
            </p:nvPicPr>
            <p:blipFill>
              <a:blip r:embed="rId12"/>
              <a:stretch>
                <a:fillRect/>
              </a:stretch>
            </p:blipFill>
            <p:spPr>
              <a:xfrm>
                <a:off x="2168545" y="2235789"/>
                <a:ext cx="180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36CCF65E-A0ED-4C17-9293-C9BE1300DB70}"/>
                  </a:ext>
                </a:extLst>
              </p14:cNvPr>
              <p14:cNvContentPartPr/>
              <p14:nvPr/>
            </p14:nvContentPartPr>
            <p14:xfrm>
              <a:off x="2429905" y="2598309"/>
              <a:ext cx="5400" cy="360"/>
            </p14:xfrm>
          </p:contentPart>
        </mc:Choice>
        <mc:Fallback>
          <p:pic>
            <p:nvPicPr>
              <p:cNvPr id="10" name="Ink 9">
                <a:extLst>
                  <a:ext uri="{FF2B5EF4-FFF2-40B4-BE49-F238E27FC236}">
                    <a16:creationId xmlns:a16="http://schemas.microsoft.com/office/drawing/2014/main" id="{36CCF65E-A0ED-4C17-9293-C9BE1300DB70}"/>
                  </a:ext>
                </a:extLst>
              </p:cNvPr>
              <p:cNvPicPr/>
              <p:nvPr/>
            </p:nvPicPr>
            <p:blipFill>
              <a:blip r:embed="rId14"/>
              <a:stretch>
                <a:fillRect/>
              </a:stretch>
            </p:blipFill>
            <p:spPr>
              <a:xfrm>
                <a:off x="2420905" y="2589669"/>
                <a:ext cx="23040" cy="18000"/>
              </a:xfrm>
              <a:prstGeom prst="rect">
                <a:avLst/>
              </a:prstGeom>
            </p:spPr>
          </p:pic>
        </mc:Fallback>
      </mc:AlternateContent>
      <p:pic>
        <p:nvPicPr>
          <p:cNvPr id="17" name="Picture 16">
            <a:extLst>
              <a:ext uri="{FF2B5EF4-FFF2-40B4-BE49-F238E27FC236}">
                <a16:creationId xmlns:a16="http://schemas.microsoft.com/office/drawing/2014/main" id="{BCD5D458-5430-4929-A8CC-9AFFFE816A23}"/>
              </a:ext>
            </a:extLst>
          </p:cNvPr>
          <p:cNvPicPr>
            <a:picLocks noChangeAspect="1"/>
          </p:cNvPicPr>
          <p:nvPr/>
        </p:nvPicPr>
        <p:blipFill>
          <a:blip r:embed="rId15"/>
          <a:stretch>
            <a:fillRect/>
          </a:stretch>
        </p:blipFill>
        <p:spPr>
          <a:xfrm>
            <a:off x="206374" y="1882044"/>
            <a:ext cx="7639050" cy="3314700"/>
          </a:xfrm>
          <a:prstGeom prst="rect">
            <a:avLst/>
          </a:prstGeom>
        </p:spPr>
      </p:pic>
    </p:spTree>
    <p:extLst>
      <p:ext uri="{BB962C8B-B14F-4D97-AF65-F5344CB8AC3E}">
        <p14:creationId xmlns:p14="http://schemas.microsoft.com/office/powerpoint/2010/main" val="417990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3" name="Rectangle 192">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 name="Oval 193">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5" name="Oval 194">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6" name="Oval 195">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7" name="Oval 196">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8" name="Oval 197">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9"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0" name="Rectangle 199">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a:t>
            </a:r>
            <a:r>
              <a:rPr lang="en-US" sz="4200" dirty="0">
                <a:effectLst>
                  <a:outerShdw blurRad="38100" dist="38100" dir="2700000" algn="tl">
                    <a:srgbClr val="000000">
                      <a:alpha val="43137"/>
                    </a:srgbClr>
                  </a:outerShdw>
                </a:effectLst>
              </a:rPr>
              <a:t>American)</a:t>
            </a:r>
            <a:endParaRPr lang="en-US" sz="4200" b="0" i="0" kern="1200" dirty="0">
              <a:solidFill>
                <a:schemeClr val="bg2"/>
              </a:solidFill>
              <a:effectLst>
                <a:outerShdw blurRad="38100" dist="38100" dir="2700000" algn="tl">
                  <a:srgbClr val="000000">
                    <a:alpha val="43137"/>
                  </a:srgbClr>
                </a:outerShdw>
              </a:effectLst>
              <a:latin typeface="+mj-lt"/>
              <a:ea typeface="+mj-ea"/>
              <a:cs typeface="+mj-cs"/>
            </a:endParaRPr>
          </a:p>
        </p:txBody>
      </p:sp>
      <p:grpSp>
        <p:nvGrpSpPr>
          <p:cNvPr id="201" name="Group 200">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02" name="Rectangle 201">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3"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4"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3314" name="Picture 2">
            <a:extLst>
              <a:ext uri="{FF2B5EF4-FFF2-40B4-BE49-F238E27FC236}">
                <a16:creationId xmlns:a16="http://schemas.microsoft.com/office/drawing/2014/main" id="{1073E17A-455D-4665-985B-AB688CF13E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688" y="1027004"/>
            <a:ext cx="8118909" cy="543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58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7DD88FE-01A0-4F04-99DC-2B1140F59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DA2E9868-C728-43FF-95CC-38902E514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343043" y="402165"/>
            <a:ext cx="673865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7" name="Oval 36">
            <a:extLst>
              <a:ext uri="{FF2B5EF4-FFF2-40B4-BE49-F238E27FC236}">
                <a16:creationId xmlns:a16="http://schemas.microsoft.com/office/drawing/2014/main" id="{212A5749-6A2A-4FAF-824E-16E9569B9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9519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Freeform 5">
            <a:extLst>
              <a:ext uri="{FF2B5EF4-FFF2-40B4-BE49-F238E27FC236}">
                <a16:creationId xmlns:a16="http://schemas.microsoft.com/office/drawing/2014/main" id="{A2615BF4-8323-4853-9A41-09C4DFBC5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6355223"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46" name="Freeform 5">
            <a:extLst>
              <a:ext uri="{FF2B5EF4-FFF2-40B4-BE49-F238E27FC236}">
                <a16:creationId xmlns:a16="http://schemas.microsoft.com/office/drawing/2014/main" id="{E68B4297-39F1-4DD7-A4EF-8E4E50111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512068"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3" name="Oval 42">
            <a:extLst>
              <a:ext uri="{FF2B5EF4-FFF2-40B4-BE49-F238E27FC236}">
                <a16:creationId xmlns:a16="http://schemas.microsoft.com/office/drawing/2014/main" id="{7DFAF1DD-0169-4D59-8646-8EFAD90F49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81884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E45D7473-2985-4534-8629-4C76A563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88827AAF-5679-4BC3-9E29-A065B6B2BFC0}"/>
              </a:ext>
            </a:extLst>
          </p:cNvPr>
          <p:cNvSpPr>
            <a:spLocks noGrp="1"/>
          </p:cNvSpPr>
          <p:nvPr>
            <p:ph type="title"/>
          </p:nvPr>
        </p:nvSpPr>
        <p:spPr>
          <a:xfrm>
            <a:off x="8471239" y="973667"/>
            <a:ext cx="2942210" cy="4833745"/>
          </a:xfrm>
        </p:spPr>
        <p:txBody>
          <a:bodyPr>
            <a:normAutofit/>
          </a:bodyPr>
          <a:lstStyle/>
          <a:p>
            <a:r>
              <a:rPr lang="en-US">
                <a:solidFill>
                  <a:srgbClr val="EBEBEB"/>
                </a:solidFill>
              </a:rPr>
              <a:t>Presentation Layout</a:t>
            </a:r>
            <a:endParaRPr lang="en-US" dirty="0">
              <a:solidFill>
                <a:srgbClr val="EBEBEB"/>
              </a:solidFill>
            </a:endParaRPr>
          </a:p>
        </p:txBody>
      </p:sp>
      <p:sp>
        <p:nvSpPr>
          <p:cNvPr id="47" name="Rectangle 46">
            <a:extLst>
              <a:ext uri="{FF2B5EF4-FFF2-40B4-BE49-F238E27FC236}">
                <a16:creationId xmlns:a16="http://schemas.microsoft.com/office/drawing/2014/main" id="{2B8277BD-4019-4E99-866A-1EA4007EC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28" name="Content Placeholder 2">
            <a:extLst>
              <a:ext uri="{FF2B5EF4-FFF2-40B4-BE49-F238E27FC236}">
                <a16:creationId xmlns:a16="http://schemas.microsoft.com/office/drawing/2014/main" id="{9F51559D-BC73-4D50-B1B1-C704E05F3A8A}"/>
              </a:ext>
            </a:extLst>
          </p:cNvPr>
          <p:cNvGraphicFramePr>
            <a:graphicFrameLocks noGrp="1"/>
          </p:cNvGraphicFramePr>
          <p:nvPr>
            <p:ph idx="1"/>
            <p:extLst>
              <p:ext uri="{D42A27DB-BD31-4B8C-83A1-F6EECF244321}">
                <p14:modId xmlns:p14="http://schemas.microsoft.com/office/powerpoint/2010/main" val="3917824055"/>
              </p:ext>
            </p:extLst>
          </p:nvPr>
        </p:nvGraphicFramePr>
        <p:xfrm>
          <a:off x="964907" y="973667"/>
          <a:ext cx="6116795" cy="4928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7027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4" name="Rectangle 93">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Oval 98">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Oval 100">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Oval 101">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 name="Oval 102">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4"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5" name="Rectangle 104">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(Others)</a:t>
            </a:r>
          </a:p>
        </p:txBody>
      </p:sp>
      <p:grpSp>
        <p:nvGrpSpPr>
          <p:cNvPr id="106" name="Group 10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07" name="Rectangle 10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4338" name="Picture 2">
            <a:extLst>
              <a:ext uri="{FF2B5EF4-FFF2-40B4-BE49-F238E27FC236}">
                <a16:creationId xmlns:a16="http://schemas.microsoft.com/office/drawing/2014/main" id="{8C9A2F8D-CB90-47D1-BA40-54F4881662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659" y="820729"/>
            <a:ext cx="8196517" cy="5635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60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364" name="Group 134">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36" name="Rectangle 135">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Oval 136">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8" name="Oval 137">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9" name="Oval 138">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0" name="Oval 139">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1" name="Oval 140">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5365" name="Rectangle 143">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fontScale="90000"/>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Most Repeated Words in Negative Tweets (Overall)</a:t>
            </a:r>
          </a:p>
        </p:txBody>
      </p:sp>
      <p:grpSp>
        <p:nvGrpSpPr>
          <p:cNvPr id="15366" name="Group 145">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47" name="Rectangle 146">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8"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49"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5362" name="Picture 2">
            <a:extLst>
              <a:ext uri="{FF2B5EF4-FFF2-40B4-BE49-F238E27FC236}">
                <a16:creationId xmlns:a16="http://schemas.microsoft.com/office/drawing/2014/main" id="{E2B5BC06-8886-4013-9EDA-5424E6C8E7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060" y="1256408"/>
            <a:ext cx="7878837" cy="413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87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462" name="Group 136">
            <a:extLst>
              <a:ext uri="{FF2B5EF4-FFF2-40B4-BE49-F238E27FC236}">
                <a16:creationId xmlns:a16="http://schemas.microsoft.com/office/drawing/2014/main" id="{CD950F15-6D99-47E2-B154-2C00E88EA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463" name="Rectangle 137">
              <a:extLst>
                <a:ext uri="{FF2B5EF4-FFF2-40B4-BE49-F238E27FC236}">
                  <a16:creationId xmlns:a16="http://schemas.microsoft.com/office/drawing/2014/main" id="{1A14C901-D8C8-4CD1-AAA5-1A817CF01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64" name="Oval 138">
              <a:extLst>
                <a:ext uri="{FF2B5EF4-FFF2-40B4-BE49-F238E27FC236}">
                  <a16:creationId xmlns:a16="http://schemas.microsoft.com/office/drawing/2014/main" id="{197C4951-D8F5-46FB-8B71-68812534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5" name="Oval 139">
              <a:extLst>
                <a:ext uri="{FF2B5EF4-FFF2-40B4-BE49-F238E27FC236}">
                  <a16:creationId xmlns:a16="http://schemas.microsoft.com/office/drawing/2014/main" id="{F86A28D8-A49D-4FCF-A23D-E67EB998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6" name="Oval 140">
              <a:extLst>
                <a:ext uri="{FF2B5EF4-FFF2-40B4-BE49-F238E27FC236}">
                  <a16:creationId xmlns:a16="http://schemas.microsoft.com/office/drawing/2014/main" id="{E5457A18-54B4-4D19-8822-970FB0CF6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7" name="Oval 141">
              <a:extLst>
                <a:ext uri="{FF2B5EF4-FFF2-40B4-BE49-F238E27FC236}">
                  <a16:creationId xmlns:a16="http://schemas.microsoft.com/office/drawing/2014/main" id="{2FD1E74F-5193-4410-8D57-F2F44EDB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3A60DA7D-DF3C-42E6-B8E7-CA05113A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Freeform 5">
              <a:extLst>
                <a:ext uri="{FF2B5EF4-FFF2-40B4-BE49-F238E27FC236}">
                  <a16:creationId xmlns:a16="http://schemas.microsoft.com/office/drawing/2014/main" id="{49DD32C2-73A0-44F9-A340-1E4DBD5213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6" name="Rectangle 145">
            <a:extLst>
              <a:ext uri="{FF2B5EF4-FFF2-40B4-BE49-F238E27FC236}">
                <a16:creationId xmlns:a16="http://schemas.microsoft.com/office/drawing/2014/main" id="{4FE4FEFB-1CF6-42E6-A494-774587540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468" name="Rectangle 147">
            <a:extLst>
              <a:ext uri="{FF2B5EF4-FFF2-40B4-BE49-F238E27FC236}">
                <a16:creationId xmlns:a16="http://schemas.microsoft.com/office/drawing/2014/main" id="{96CE3EAE-806C-4E7B-A488-876752177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0" name="Oval 149">
            <a:extLst>
              <a:ext uri="{FF2B5EF4-FFF2-40B4-BE49-F238E27FC236}">
                <a16:creationId xmlns:a16="http://schemas.microsoft.com/office/drawing/2014/main" id="{834478A1-1CB1-4FD1-B6CC-D6830657A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2" name="Oval 151">
            <a:extLst>
              <a:ext uri="{FF2B5EF4-FFF2-40B4-BE49-F238E27FC236}">
                <a16:creationId xmlns:a16="http://schemas.microsoft.com/office/drawing/2014/main" id="{4FE86CB6-F0BE-49A6-80C4-818FD4FCB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4" name="Freeform 5">
            <a:extLst>
              <a:ext uri="{FF2B5EF4-FFF2-40B4-BE49-F238E27FC236}">
                <a16:creationId xmlns:a16="http://schemas.microsoft.com/office/drawing/2014/main" id="{10407C14-94AC-4705-AA56-537871C30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6" name="Freeform 5">
            <a:extLst>
              <a:ext uri="{FF2B5EF4-FFF2-40B4-BE49-F238E27FC236}">
                <a16:creationId xmlns:a16="http://schemas.microsoft.com/office/drawing/2014/main" id="{F628C334-2D10-4CEE-BAEF-C9CFB49C9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800000">
            <a:off x="457200" y="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8" name="Freeform 5">
            <a:extLst>
              <a:ext uri="{FF2B5EF4-FFF2-40B4-BE49-F238E27FC236}">
                <a16:creationId xmlns:a16="http://schemas.microsoft.com/office/drawing/2014/main" id="{34F7D70F-5AAF-4272-AE65-4A2C73A13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nSpc>
                <a:spcPct val="90000"/>
              </a:lnSpc>
            </a:pPr>
            <a:r>
              <a:rPr lang="en-US" sz="3800">
                <a:effectLst>
                  <a:outerShdw blurRad="38100" dist="38100" dir="2700000" algn="tl">
                    <a:srgbClr val="000000">
                      <a:alpha val="43137"/>
                    </a:srgbClr>
                  </a:outerShdw>
                </a:effectLst>
              </a:rPr>
              <a:t>Most Repeated Words in Negative Tweets (American)</a:t>
            </a:r>
          </a:p>
        </p:txBody>
      </p:sp>
      <p:pic>
        <p:nvPicPr>
          <p:cNvPr id="19460" name="Picture 4">
            <a:extLst>
              <a:ext uri="{FF2B5EF4-FFF2-40B4-BE49-F238E27FC236}">
                <a16:creationId xmlns:a16="http://schemas.microsoft.com/office/drawing/2014/main" id="{F2875331-8131-4BEC-9D78-AEA86C39DB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1110" y="763811"/>
            <a:ext cx="5448111" cy="2860258"/>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6DF9B5BE-F531-4301-81F9-7BEBF4E71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TextBox 47">
            <a:extLst>
              <a:ext uri="{FF2B5EF4-FFF2-40B4-BE49-F238E27FC236}">
                <a16:creationId xmlns:a16="http://schemas.microsoft.com/office/drawing/2014/main" id="{EB168A74-6602-490B-A779-047AA94A2123}"/>
              </a:ext>
            </a:extLst>
          </p:cNvPr>
          <p:cNvSpPr txBox="1"/>
          <p:nvPr/>
        </p:nvSpPr>
        <p:spPr>
          <a:xfrm>
            <a:off x="8151812" y="370685"/>
            <a:ext cx="9144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2015</a:t>
            </a:r>
          </a:p>
        </p:txBody>
      </p:sp>
      <p:pic>
        <p:nvPicPr>
          <p:cNvPr id="19458" name="Picture 2">
            <a:extLst>
              <a:ext uri="{FF2B5EF4-FFF2-40B4-BE49-F238E27FC236}">
                <a16:creationId xmlns:a16="http://schemas.microsoft.com/office/drawing/2014/main" id="{69BBD806-20ED-483D-9B0D-D05979336B2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72946" y="783489"/>
            <a:ext cx="5370123" cy="2819314"/>
          </a:xfrm>
          <a:prstGeom prst="roundRect">
            <a:avLst>
              <a:gd name="adj" fmla="val 1858"/>
            </a:avLst>
          </a:prstGeom>
          <a:noFill/>
          <a:effectLst/>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B795F33D-928A-4EF5-A056-D8D06FC0F286}"/>
              </a:ext>
            </a:extLst>
          </p:cNvPr>
          <p:cNvSpPr txBox="1"/>
          <p:nvPr/>
        </p:nvSpPr>
        <p:spPr>
          <a:xfrm>
            <a:off x="2827965" y="336062"/>
            <a:ext cx="9144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2019</a:t>
            </a:r>
          </a:p>
        </p:txBody>
      </p:sp>
    </p:spTree>
    <p:extLst>
      <p:ext uri="{BB962C8B-B14F-4D97-AF65-F5344CB8AC3E}">
        <p14:creationId xmlns:p14="http://schemas.microsoft.com/office/powerpoint/2010/main" val="4055102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4200" b="0" i="0" kern="1200" dirty="0" err="1">
                <a:solidFill>
                  <a:srgbClr val="FFFF00"/>
                </a:solidFill>
                <a:effectLst>
                  <a:outerShdw blurRad="38100" dist="38100" dir="2700000" algn="tl">
                    <a:srgbClr val="000000">
                      <a:alpha val="43137"/>
                    </a:srgbClr>
                  </a:outerShdw>
                </a:effectLst>
                <a:latin typeface="+mj-lt"/>
                <a:ea typeface="+mj-ea"/>
                <a:cs typeface="+mj-cs"/>
              </a:rPr>
              <a:t>count_words</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0482" name="Picture 2">
            <a:extLst>
              <a:ext uri="{FF2B5EF4-FFF2-40B4-BE49-F238E27FC236}">
                <a16:creationId xmlns:a16="http://schemas.microsoft.com/office/drawing/2014/main" id="{15C4A2E8-7922-4A07-9463-3003CCDA79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1481" y="1251036"/>
            <a:ext cx="11109038" cy="3638209"/>
          </a:xfrm>
          <a:prstGeom prst="roundRect">
            <a:avLst>
              <a:gd name="adj" fmla="val 0"/>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54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fontScale="90000"/>
          </a:bodyPr>
          <a:lstStyle/>
          <a:p>
            <a:pPr algn="ct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4200" b="0" i="0" kern="1200" dirty="0" err="1">
                <a:solidFill>
                  <a:srgbClr val="FFFF00"/>
                </a:solidFill>
                <a:effectLst>
                  <a:outerShdw blurRad="38100" dist="38100" dir="2700000" algn="tl">
                    <a:srgbClr val="000000">
                      <a:alpha val="43137"/>
                    </a:srgbClr>
                  </a:outerShdw>
                </a:effectLst>
                <a:latin typeface="+mj-lt"/>
                <a:ea typeface="+mj-ea"/>
                <a:cs typeface="+mj-cs"/>
              </a:rPr>
              <a:t>count_</a:t>
            </a:r>
            <a:r>
              <a:rPr lang="en-US" sz="4200" dirty="0" err="1">
                <a:solidFill>
                  <a:srgbClr val="FFFF00"/>
                </a:solidFill>
                <a:effectLst>
                  <a:outerShdw blurRad="38100" dist="38100" dir="2700000" algn="tl">
                    <a:srgbClr val="000000">
                      <a:alpha val="43137"/>
                    </a:srgbClr>
                  </a:outerShdw>
                </a:effectLst>
              </a:rPr>
              <a:t>mentions</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1508" name="Picture 4">
            <a:extLst>
              <a:ext uri="{FF2B5EF4-FFF2-40B4-BE49-F238E27FC236}">
                <a16:creationId xmlns:a16="http://schemas.microsoft.com/office/drawing/2014/main" id="{3C58C51E-11A4-47A0-9A98-6BA390DC9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2" y="1381082"/>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253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fontScale="90000"/>
          </a:bodyPr>
          <a:lstStyle/>
          <a:p>
            <a:pPr algn="ct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4200" b="0" i="0" kern="1200" dirty="0" err="1">
                <a:solidFill>
                  <a:srgbClr val="FFFF00"/>
                </a:solidFill>
                <a:effectLst>
                  <a:outerShdw blurRad="38100" dist="38100" dir="2700000" algn="tl">
                    <a:srgbClr val="000000">
                      <a:alpha val="43137"/>
                    </a:srgbClr>
                  </a:outerShdw>
                </a:effectLst>
                <a:latin typeface="+mj-lt"/>
                <a:ea typeface="+mj-ea"/>
                <a:cs typeface="+mj-cs"/>
              </a:rPr>
              <a:t>count_hashtags</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2530" name="Picture 2">
            <a:extLst>
              <a:ext uri="{FF2B5EF4-FFF2-40B4-BE49-F238E27FC236}">
                <a16:creationId xmlns:a16="http://schemas.microsoft.com/office/drawing/2014/main" id="{E2E825F1-CBCA-4064-B201-6F8C4EFEE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542963"/>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34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b="0" i="0" kern="1200" dirty="0">
                <a:solidFill>
                  <a:srgbClr val="FFFF00"/>
                </a:solidFill>
                <a:effectLst>
                  <a:outerShdw blurRad="38100" dist="38100" dir="2700000" algn="tl">
                    <a:srgbClr val="000000">
                      <a:alpha val="43137"/>
                    </a:srgbClr>
                  </a:outerShdw>
                </a:effectLst>
                <a:latin typeface="+mj-lt"/>
                <a:ea typeface="+mj-ea"/>
                <a:cs typeface="+mj-cs"/>
              </a:rPr>
              <a:t>(</a:t>
            </a:r>
            <a:r>
              <a:rPr lang="en-US" b="0" i="0" kern="1200" dirty="0" err="1">
                <a:solidFill>
                  <a:srgbClr val="FFFF00"/>
                </a:solidFill>
                <a:effectLst>
                  <a:outerShdw blurRad="38100" dist="38100" dir="2700000" algn="tl">
                    <a:srgbClr val="000000">
                      <a:alpha val="43137"/>
                    </a:srgbClr>
                  </a:outerShdw>
                </a:effectLst>
                <a:latin typeface="+mj-lt"/>
                <a:ea typeface="+mj-ea"/>
                <a:cs typeface="+mj-cs"/>
              </a:rPr>
              <a:t>count_ca</a:t>
            </a:r>
            <a:r>
              <a:rPr lang="en-US" dirty="0" err="1">
                <a:solidFill>
                  <a:srgbClr val="FFFF00"/>
                </a:solidFill>
                <a:effectLst>
                  <a:outerShdw blurRad="38100" dist="38100" dir="2700000" algn="tl">
                    <a:srgbClr val="000000">
                      <a:alpha val="43137"/>
                    </a:srgbClr>
                  </a:outerShdw>
                </a:effectLst>
              </a:rPr>
              <a:t>pital_words</a:t>
            </a:r>
            <a:r>
              <a:rPr lang="en-US"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3554" name="Picture 2">
            <a:extLst>
              <a:ext uri="{FF2B5EF4-FFF2-40B4-BE49-F238E27FC236}">
                <a16:creationId xmlns:a16="http://schemas.microsoft.com/office/drawing/2014/main" id="{A059025E-D165-4D5B-85BB-2B1825480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29911"/>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687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3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3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3200" b="0" i="0" kern="1200" dirty="0" err="1">
                <a:solidFill>
                  <a:srgbClr val="FFFF00"/>
                </a:solidFill>
                <a:effectLst>
                  <a:outerShdw blurRad="38100" dist="38100" dir="2700000" algn="tl">
                    <a:srgbClr val="000000">
                      <a:alpha val="43137"/>
                    </a:srgbClr>
                  </a:outerShdw>
                </a:effectLst>
                <a:latin typeface="+mj-lt"/>
                <a:ea typeface="+mj-ea"/>
                <a:cs typeface="+mj-cs"/>
              </a:rPr>
              <a:t>count_excl_quest_marks</a:t>
            </a:r>
            <a:r>
              <a:rPr lang="en-US" sz="3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4578" name="Picture 2">
            <a:extLst>
              <a:ext uri="{FF2B5EF4-FFF2-40B4-BE49-F238E27FC236}">
                <a16:creationId xmlns:a16="http://schemas.microsoft.com/office/drawing/2014/main" id="{09A97B23-BFD1-49FD-9956-E35A0D9B6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19163"/>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211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4200" b="0" i="0" kern="1200" dirty="0" err="1">
                <a:solidFill>
                  <a:srgbClr val="FFFF00"/>
                </a:solidFill>
                <a:effectLst>
                  <a:outerShdw blurRad="38100" dist="38100" dir="2700000" algn="tl">
                    <a:srgbClr val="000000">
                      <a:alpha val="43137"/>
                    </a:srgbClr>
                  </a:outerShdw>
                </a:effectLst>
                <a:latin typeface="+mj-lt"/>
                <a:ea typeface="+mj-ea"/>
                <a:cs typeface="+mj-cs"/>
              </a:rPr>
              <a:t>count_ur</a:t>
            </a:r>
            <a:r>
              <a:rPr lang="en-US" sz="4200" dirty="0" err="1">
                <a:solidFill>
                  <a:srgbClr val="FFFF00"/>
                </a:solidFill>
                <a:effectLst>
                  <a:outerShdw blurRad="38100" dist="38100" dir="2700000" algn="tl">
                    <a:srgbClr val="000000">
                      <a:alpha val="43137"/>
                    </a:srgbClr>
                  </a:outerShdw>
                </a:effectLst>
              </a:rPr>
              <a:t>ls</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5602" name="Picture 2">
            <a:extLst>
              <a:ext uri="{FF2B5EF4-FFF2-40B4-BE49-F238E27FC236}">
                <a16:creationId xmlns:a16="http://schemas.microsoft.com/office/drawing/2014/main" id="{20278944-B776-4989-8B90-4E27A0048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32280"/>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66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0" name="Rectangle 19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1" name="Oval 20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2" name="Oval 20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3" name="Oval 20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4" name="Oval 20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20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8" name="Rectangle 20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Text Features Distribution</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r>
              <a:rPr lang="en-US" sz="4200" b="0" i="0" kern="1200" dirty="0" err="1">
                <a:solidFill>
                  <a:srgbClr val="FFFF00"/>
                </a:solidFill>
                <a:effectLst>
                  <a:outerShdw blurRad="38100" dist="38100" dir="2700000" algn="tl">
                    <a:srgbClr val="000000">
                      <a:alpha val="43137"/>
                    </a:srgbClr>
                  </a:outerShdw>
                </a:effectLst>
                <a:latin typeface="+mj-lt"/>
                <a:ea typeface="+mj-ea"/>
                <a:cs typeface="+mj-cs"/>
              </a:rPr>
              <a:t>count_emojis</a:t>
            </a:r>
            <a:r>
              <a:rPr lang="en-US" sz="4200" b="0" i="0" kern="1200" dirty="0">
                <a:solidFill>
                  <a:srgbClr val="FFFF00"/>
                </a:solidFill>
                <a:effectLst>
                  <a:outerShdw blurRad="38100" dist="38100" dir="2700000" algn="tl">
                    <a:srgbClr val="000000">
                      <a:alpha val="43137"/>
                    </a:srgbClr>
                  </a:outerShdw>
                </a:effectLst>
                <a:latin typeface="+mj-lt"/>
                <a:ea typeface="+mj-ea"/>
                <a:cs typeface="+mj-cs"/>
              </a:rPr>
              <a:t>)</a:t>
            </a:r>
          </a:p>
        </p:txBody>
      </p:sp>
      <p:pic>
        <p:nvPicPr>
          <p:cNvPr id="26626" name="Picture 2">
            <a:extLst>
              <a:ext uri="{FF2B5EF4-FFF2-40B4-BE49-F238E27FC236}">
                <a16:creationId xmlns:a16="http://schemas.microsoft.com/office/drawing/2014/main" id="{AFDDB170-116D-4BDA-8D01-79C0609E2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44312"/>
            <a:ext cx="102108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823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58F6C8D0-A995-45FF-B149-BDE2869A26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8" y="0"/>
            <a:ext cx="12193588" cy="6861555"/>
            <a:chOff x="-1588" y="0"/>
            <a:chExt cx="12193588" cy="6861555"/>
          </a:xfrm>
        </p:grpSpPr>
        <p:sp>
          <p:nvSpPr>
            <p:cNvPr id="140" name="Rectangle 139">
              <a:extLst>
                <a:ext uri="{FF2B5EF4-FFF2-40B4-BE49-F238E27FC236}">
                  <a16:creationId xmlns:a16="http://schemas.microsoft.com/office/drawing/2014/main" id="{03AC3D4E-4E10-48A1-B3F8-861E27E2D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Oval 140">
              <a:extLst>
                <a:ext uri="{FF2B5EF4-FFF2-40B4-BE49-F238E27FC236}">
                  <a16:creationId xmlns:a16="http://schemas.microsoft.com/office/drawing/2014/main" id="{1CEC22A4-D648-4B53-8907-0C503079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2" name="Oval 141">
              <a:extLst>
                <a:ext uri="{FF2B5EF4-FFF2-40B4-BE49-F238E27FC236}">
                  <a16:creationId xmlns:a16="http://schemas.microsoft.com/office/drawing/2014/main" id="{C00E35F6-56B1-4DFA-ABF7-9FDED6F74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C9B53944-CFCC-446A-9F6F-3222B635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Freeform 5">
              <a:extLst>
                <a:ext uri="{FF2B5EF4-FFF2-40B4-BE49-F238E27FC236}">
                  <a16:creationId xmlns:a16="http://schemas.microsoft.com/office/drawing/2014/main" id="{9F29F387-EDFF-4D6A-8BAE-4FE82FF23E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C1C562F-E07A-45C1-AD2A-477028DD4C40}"/>
              </a:ext>
            </a:extLst>
          </p:cNvPr>
          <p:cNvSpPr>
            <a:spLocks noGrp="1"/>
          </p:cNvSpPr>
          <p:nvPr>
            <p:ph type="title"/>
          </p:nvPr>
        </p:nvSpPr>
        <p:spPr>
          <a:xfrm>
            <a:off x="639098" y="629265"/>
            <a:ext cx="6072776" cy="1622322"/>
          </a:xfrm>
        </p:spPr>
        <p:txBody>
          <a:bodyPr vert="horz" lIns="91440" tIns="45720" rIns="91440" bIns="45720" rtlCol="0">
            <a:normAutofit/>
          </a:bodyPr>
          <a:lstStyle/>
          <a:p>
            <a:r>
              <a:rPr lang="en-US" b="0" i="0" kern="1200">
                <a:latin typeface="+mj-lt"/>
                <a:ea typeface="+mj-ea"/>
                <a:cs typeface="+mj-cs"/>
              </a:rPr>
              <a:t>Introduction</a:t>
            </a:r>
          </a:p>
        </p:txBody>
      </p:sp>
      <p:pic>
        <p:nvPicPr>
          <p:cNvPr id="2052" name="Picture 4" descr="Image result for frustrated airline passengers">
            <a:extLst>
              <a:ext uri="{FF2B5EF4-FFF2-40B4-BE49-F238E27FC236}">
                <a16:creationId xmlns:a16="http://schemas.microsoft.com/office/drawing/2014/main" id="{3FA19F4A-5597-4C30-B34C-A9D7BB6BB7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86" r="-1" b="-1"/>
          <a:stretch/>
        </p:blipFill>
        <p:spPr bwMode="auto">
          <a:xfrm>
            <a:off x="7418226" y="645107"/>
            <a:ext cx="4125317" cy="2710388"/>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249D5706-E8D1-4AF2-B66A-3A78BE1E3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Content Placeholder 5">
            <a:extLst>
              <a:ext uri="{FF2B5EF4-FFF2-40B4-BE49-F238E27FC236}">
                <a16:creationId xmlns:a16="http://schemas.microsoft.com/office/drawing/2014/main" id="{240967D5-EAF3-450B-A0CA-B116D0C87002}"/>
              </a:ext>
            </a:extLst>
          </p:cNvPr>
          <p:cNvSpPr>
            <a:spLocks noGrp="1"/>
          </p:cNvSpPr>
          <p:nvPr>
            <p:ph idx="1"/>
          </p:nvPr>
        </p:nvSpPr>
        <p:spPr>
          <a:xfrm>
            <a:off x="657733" y="1828800"/>
            <a:ext cx="6072776" cy="3811740"/>
          </a:xfrm>
        </p:spPr>
        <p:txBody>
          <a:bodyPr vert="horz" lIns="91440" tIns="45720" rIns="91440" bIns="45720" rtlCol="0" anchor="ctr">
            <a:normAutofit/>
          </a:bodyPr>
          <a:lstStyle/>
          <a:p>
            <a:pPr marL="285750" indent="-285750"/>
            <a:r>
              <a:rPr lang="en-US" dirty="0">
                <a:solidFill>
                  <a:schemeClr val="bg1"/>
                </a:solidFill>
              </a:rPr>
              <a:t>The growth in air traffic passengers demand is steadily increasing every year. This is an opportunity for airline companies to grow and generate more revenues.</a:t>
            </a:r>
          </a:p>
          <a:p>
            <a:pPr marL="285750" indent="-285750"/>
            <a:r>
              <a:rPr lang="en-US" dirty="0">
                <a:solidFill>
                  <a:schemeClr val="bg1"/>
                </a:solidFill>
              </a:rPr>
              <a:t>Approximately 70M passengers monthly are flaying on US airlines.</a:t>
            </a:r>
          </a:p>
          <a:p>
            <a:pPr marL="285750" indent="-285750"/>
            <a:r>
              <a:rPr lang="en-US" dirty="0">
                <a:solidFill>
                  <a:schemeClr val="bg1"/>
                </a:solidFill>
              </a:rPr>
              <a:t>In this analysis two data sets will be used:</a:t>
            </a:r>
          </a:p>
          <a:p>
            <a:pPr lvl="1" fontAlgn="base"/>
            <a:r>
              <a:rPr lang="en-US" dirty="0">
                <a:solidFill>
                  <a:schemeClr val="bg1"/>
                </a:solidFill>
              </a:rPr>
              <a:t>Twitter US Airline Sentiment (Feb 2015) (14.5k tweets)</a:t>
            </a:r>
          </a:p>
          <a:p>
            <a:pPr lvl="1" fontAlgn="base"/>
            <a:r>
              <a:rPr lang="en-US" dirty="0">
                <a:solidFill>
                  <a:schemeClr val="bg1"/>
                </a:solidFill>
              </a:rPr>
              <a:t>Self Scrapped data from tweeter (Dec 2019) (4k tweets)</a:t>
            </a:r>
          </a:p>
        </p:txBody>
      </p:sp>
      <p:pic>
        <p:nvPicPr>
          <p:cNvPr id="2054" name="Picture 6" descr="Image result for number of airline passengers in us 2019">
            <a:extLst>
              <a:ext uri="{FF2B5EF4-FFF2-40B4-BE49-F238E27FC236}">
                <a16:creationId xmlns:a16="http://schemas.microsoft.com/office/drawing/2014/main" id="{81FB944E-C865-43F4-9B89-8396232611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3732"/>
          <a:stretch/>
        </p:blipFill>
        <p:spPr bwMode="auto">
          <a:xfrm>
            <a:off x="7418226" y="3520086"/>
            <a:ext cx="4125317" cy="271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049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06E96C53-1010-48EB-8728-70CB58236E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5EE899E0-D27A-454B-8E91-14A292422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4EDF8A7C-C5E2-42D4-884A-EC7DE68E7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80ADD528-121C-4D05-B77B-54B31D7BA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E7CF2869-5CDD-4AD2-8AC0-4AE179D39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6" name="Freeform 5">
              <a:extLst>
                <a:ext uri="{FF2B5EF4-FFF2-40B4-BE49-F238E27FC236}">
                  <a16:creationId xmlns:a16="http://schemas.microsoft.com/office/drawing/2014/main" id="{0FD2D0A6-D3D4-4573-AD6B-2B5DBFF0C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7" name="Freeform 5">
              <a:extLst>
                <a:ext uri="{FF2B5EF4-FFF2-40B4-BE49-F238E27FC236}">
                  <a16:creationId xmlns:a16="http://schemas.microsoft.com/office/drawing/2014/main" id="{39749B2A-2C8D-45C7-A857-30307A089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8" name="Freeform 5">
              <a:extLst>
                <a:ext uri="{FF2B5EF4-FFF2-40B4-BE49-F238E27FC236}">
                  <a16:creationId xmlns:a16="http://schemas.microsoft.com/office/drawing/2014/main" id="{FEC28B8C-B40C-4618-823B-C6D730FE8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639098" y="629265"/>
            <a:ext cx="5132438" cy="1622322"/>
          </a:xfrm>
        </p:spPr>
        <p:txBody>
          <a:bodyPr>
            <a:normAutofit/>
          </a:bodyPr>
          <a:lstStyle/>
          <a:p>
            <a:r>
              <a:rPr lang="en-US" dirty="0"/>
              <a:t>Prediction Model</a:t>
            </a:r>
          </a:p>
        </p:txBody>
      </p:sp>
      <p:sp>
        <p:nvSpPr>
          <p:cNvPr id="5" name="Content Placeholder 4">
            <a:extLst>
              <a:ext uri="{FF2B5EF4-FFF2-40B4-BE49-F238E27FC236}">
                <a16:creationId xmlns:a16="http://schemas.microsoft.com/office/drawing/2014/main" id="{61C6C705-88B5-4E95-97DD-EC8750B30C0C}"/>
              </a:ext>
            </a:extLst>
          </p:cNvPr>
          <p:cNvSpPr>
            <a:spLocks noGrp="1"/>
          </p:cNvSpPr>
          <p:nvPr>
            <p:ph idx="1"/>
          </p:nvPr>
        </p:nvSpPr>
        <p:spPr>
          <a:xfrm>
            <a:off x="639098" y="1802778"/>
            <a:ext cx="5132439" cy="3811742"/>
          </a:xfrm>
        </p:spPr>
        <p:txBody>
          <a:bodyPr anchor="ctr">
            <a:normAutofit/>
          </a:bodyPr>
          <a:lstStyle/>
          <a:p>
            <a:r>
              <a:rPr lang="en-US" dirty="0">
                <a:solidFill>
                  <a:schemeClr val="bg1"/>
                </a:solidFill>
              </a:rPr>
              <a:t>Counter Vectorizer and </a:t>
            </a:r>
            <a:r>
              <a:rPr lang="en-US" dirty="0" err="1">
                <a:solidFill>
                  <a:schemeClr val="bg1"/>
                </a:solidFill>
              </a:rPr>
              <a:t>Tf-idf</a:t>
            </a:r>
            <a:r>
              <a:rPr lang="en-US" dirty="0">
                <a:solidFill>
                  <a:schemeClr val="bg1"/>
                </a:solidFill>
              </a:rPr>
              <a:t> will be compared together with 3 supervised learning classifiers (Multinomial Naïve Bayes, Logistic Regression, and Random Forest Classifier).</a:t>
            </a:r>
          </a:p>
          <a:p>
            <a:r>
              <a:rPr lang="en-US" dirty="0">
                <a:solidFill>
                  <a:schemeClr val="bg1"/>
                </a:solidFill>
              </a:rPr>
              <a:t>Grid search with 5-folds cross validation will be used to find the best combination and best parameters for the classifiers. </a:t>
            </a:r>
          </a:p>
        </p:txBody>
      </p:sp>
      <p:pic>
        <p:nvPicPr>
          <p:cNvPr id="27650" name="Picture 2" descr="Image result for algorithms">
            <a:extLst>
              <a:ext uri="{FF2B5EF4-FFF2-40B4-BE49-F238E27FC236}">
                <a16:creationId xmlns:a16="http://schemas.microsoft.com/office/drawing/2014/main" id="{469231C1-E741-4962-8375-6ECF5D39D0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37" r="31788"/>
          <a:stretch/>
        </p:blipFill>
        <p:spPr bwMode="auto">
          <a:xfrm>
            <a:off x="6700827" y="645106"/>
            <a:ext cx="4842716" cy="5585369"/>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10CC18C0-9A66-45AE-B534-B8D29AFEA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7626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p:txBody>
          <a:bodyPr/>
          <a:lstStyle/>
          <a:p>
            <a:r>
              <a:rPr lang="en-US" dirty="0"/>
              <a:t>Prediction Model Selection</a:t>
            </a:r>
          </a:p>
        </p:txBody>
      </p:sp>
      <p:graphicFrame>
        <p:nvGraphicFramePr>
          <p:cNvPr id="4" name="Table 4">
            <a:extLst>
              <a:ext uri="{FF2B5EF4-FFF2-40B4-BE49-F238E27FC236}">
                <a16:creationId xmlns:a16="http://schemas.microsoft.com/office/drawing/2014/main" id="{F87A4FA0-8122-46AD-ADE0-36B4E5472AE0}"/>
              </a:ext>
            </a:extLst>
          </p:cNvPr>
          <p:cNvGraphicFramePr>
            <a:graphicFrameLocks noGrp="1"/>
          </p:cNvGraphicFramePr>
          <p:nvPr>
            <p:ph idx="1"/>
            <p:extLst>
              <p:ext uri="{D42A27DB-BD31-4B8C-83A1-F6EECF244321}">
                <p14:modId xmlns:p14="http://schemas.microsoft.com/office/powerpoint/2010/main" val="3836690447"/>
              </p:ext>
            </p:extLst>
          </p:nvPr>
        </p:nvGraphicFramePr>
        <p:xfrm>
          <a:off x="1154954" y="2372846"/>
          <a:ext cx="9812557" cy="4184365"/>
        </p:xfrm>
        <a:graphic>
          <a:graphicData uri="http://schemas.openxmlformats.org/drawingml/2006/table">
            <a:tbl>
              <a:tblPr firstRow="1" bandRow="1">
                <a:tableStyleId>{5C22544A-7EE6-4342-B048-85BDC9FD1C3A}</a:tableStyleId>
              </a:tblPr>
              <a:tblGrid>
                <a:gridCol w="1594168">
                  <a:extLst>
                    <a:ext uri="{9D8B030D-6E8A-4147-A177-3AD203B41FA5}">
                      <a16:colId xmlns:a16="http://schemas.microsoft.com/office/drawing/2014/main" val="2081471603"/>
                    </a:ext>
                  </a:extLst>
                </a:gridCol>
                <a:gridCol w="2129751">
                  <a:extLst>
                    <a:ext uri="{9D8B030D-6E8A-4147-A177-3AD203B41FA5}">
                      <a16:colId xmlns:a16="http://schemas.microsoft.com/office/drawing/2014/main" val="2928654351"/>
                    </a:ext>
                  </a:extLst>
                </a:gridCol>
                <a:gridCol w="2029546">
                  <a:extLst>
                    <a:ext uri="{9D8B030D-6E8A-4147-A177-3AD203B41FA5}">
                      <a16:colId xmlns:a16="http://schemas.microsoft.com/office/drawing/2014/main" val="2190054246"/>
                    </a:ext>
                  </a:extLst>
                </a:gridCol>
                <a:gridCol w="2029546">
                  <a:extLst>
                    <a:ext uri="{9D8B030D-6E8A-4147-A177-3AD203B41FA5}">
                      <a16:colId xmlns:a16="http://schemas.microsoft.com/office/drawing/2014/main" val="2416804995"/>
                    </a:ext>
                  </a:extLst>
                </a:gridCol>
                <a:gridCol w="2029546">
                  <a:extLst>
                    <a:ext uri="{9D8B030D-6E8A-4147-A177-3AD203B41FA5}">
                      <a16:colId xmlns:a16="http://schemas.microsoft.com/office/drawing/2014/main" val="3184445263"/>
                    </a:ext>
                  </a:extLst>
                </a:gridCol>
              </a:tblGrid>
              <a:tr h="1016497">
                <a:tc>
                  <a:txBody>
                    <a:bodyPr/>
                    <a:lstStyle/>
                    <a:p>
                      <a:pPr algn="ctr"/>
                      <a:r>
                        <a:rPr lang="en-US" dirty="0"/>
                        <a:t>Model</a:t>
                      </a:r>
                    </a:p>
                  </a:txBody>
                  <a:tcPr anchor="ctr">
                    <a:solidFill>
                      <a:srgbClr val="002060"/>
                    </a:solidFill>
                  </a:tcPr>
                </a:tc>
                <a:tc>
                  <a:txBody>
                    <a:bodyPr/>
                    <a:lstStyle/>
                    <a:p>
                      <a:pPr algn="ctr"/>
                      <a:r>
                        <a:rPr lang="en-US" dirty="0"/>
                        <a:t>Accuracy</a:t>
                      </a:r>
                    </a:p>
                    <a:p>
                      <a:pPr algn="ctr"/>
                      <a:r>
                        <a:rPr lang="en-US" dirty="0"/>
                        <a:t>(Best Cross-Validation)</a:t>
                      </a:r>
                    </a:p>
                  </a:txBody>
                  <a:tcPr anchor="ctr">
                    <a:solidFill>
                      <a:srgbClr val="002060"/>
                    </a:solidFill>
                  </a:tcPr>
                </a:tc>
                <a:tc>
                  <a:txBody>
                    <a:bodyPr/>
                    <a:lstStyle/>
                    <a:p>
                      <a:pPr algn="ctr"/>
                      <a:r>
                        <a:rPr lang="en-US" dirty="0"/>
                        <a:t>Precision</a:t>
                      </a:r>
                    </a:p>
                  </a:txBody>
                  <a:tcPr anchor="ctr">
                    <a:solidFill>
                      <a:srgbClr val="002060"/>
                    </a:solidFill>
                  </a:tcPr>
                </a:tc>
                <a:tc>
                  <a:txBody>
                    <a:bodyPr/>
                    <a:lstStyle/>
                    <a:p>
                      <a:pPr algn="ctr"/>
                      <a:r>
                        <a:rPr lang="en-US" dirty="0"/>
                        <a:t>Recall</a:t>
                      </a:r>
                    </a:p>
                  </a:txBody>
                  <a:tcPr anchor="ctr">
                    <a:solidFill>
                      <a:srgbClr val="002060"/>
                    </a:solidFill>
                  </a:tcPr>
                </a:tc>
                <a:tc>
                  <a:txBody>
                    <a:bodyPr/>
                    <a:lstStyle/>
                    <a:p>
                      <a:pPr algn="ctr"/>
                      <a:r>
                        <a:rPr lang="en-US" dirty="0"/>
                        <a:t>F1-Score</a:t>
                      </a:r>
                    </a:p>
                  </a:txBody>
                  <a:tcPr anchor="ctr">
                    <a:solidFill>
                      <a:srgbClr val="002060"/>
                    </a:solidFill>
                  </a:tcPr>
                </a:tc>
                <a:extLst>
                  <a:ext uri="{0D108BD9-81ED-4DB2-BD59-A6C34878D82A}">
                    <a16:rowId xmlns:a16="http://schemas.microsoft.com/office/drawing/2014/main" val="104311272"/>
                  </a:ext>
                </a:extLst>
              </a:tr>
              <a:tr h="523560">
                <a:tc>
                  <a:txBody>
                    <a:bodyPr/>
                    <a:lstStyle/>
                    <a:p>
                      <a:r>
                        <a:rPr lang="en-US" dirty="0"/>
                        <a:t>cv , </a:t>
                      </a:r>
                      <a:r>
                        <a:rPr lang="en-US" dirty="0" err="1"/>
                        <a:t>mnb</a:t>
                      </a:r>
                      <a:endParaRPr lang="en-US" dirty="0"/>
                    </a:p>
                  </a:txBody>
                  <a:tcPr>
                    <a:solidFill>
                      <a:schemeClr val="accent4">
                        <a:lumMod val="60000"/>
                        <a:lumOff val="40000"/>
                      </a:schemeClr>
                    </a:solidFill>
                  </a:tcPr>
                </a:tc>
                <a:tc>
                  <a:txBody>
                    <a:bodyPr/>
                    <a:lstStyle/>
                    <a:p>
                      <a:r>
                        <a:rPr lang="en-US" dirty="0"/>
                        <a:t>0.775</a:t>
                      </a:r>
                    </a:p>
                  </a:txBody>
                  <a:tcPr>
                    <a:solidFill>
                      <a:schemeClr val="accent4">
                        <a:lumMod val="60000"/>
                        <a:lumOff val="40000"/>
                      </a:schemeClr>
                    </a:solidFill>
                  </a:tcPr>
                </a:tc>
                <a:tc>
                  <a:txBody>
                    <a:bodyPr/>
                    <a:lstStyle/>
                    <a:p>
                      <a:r>
                        <a:rPr lang="en-US" dirty="0"/>
                        <a:t>0.77</a:t>
                      </a:r>
                    </a:p>
                  </a:txBody>
                  <a:tcPr>
                    <a:solidFill>
                      <a:schemeClr val="accent4">
                        <a:lumMod val="60000"/>
                        <a:lumOff val="40000"/>
                      </a:schemeClr>
                    </a:solidFill>
                  </a:tcPr>
                </a:tc>
                <a:tc>
                  <a:txBody>
                    <a:bodyPr/>
                    <a:lstStyle/>
                    <a:p>
                      <a:r>
                        <a:rPr lang="en-US" dirty="0"/>
                        <a:t>0.78</a:t>
                      </a:r>
                    </a:p>
                  </a:txBody>
                  <a:tcPr>
                    <a:solidFill>
                      <a:schemeClr val="accent4">
                        <a:lumMod val="60000"/>
                        <a:lumOff val="40000"/>
                      </a:schemeClr>
                    </a:solidFill>
                  </a:tcPr>
                </a:tc>
                <a:tc>
                  <a:txBody>
                    <a:bodyPr/>
                    <a:lstStyle/>
                    <a:p>
                      <a:r>
                        <a:rPr lang="en-US" dirty="0"/>
                        <a:t>0.77</a:t>
                      </a:r>
                    </a:p>
                  </a:txBody>
                  <a:tcPr>
                    <a:solidFill>
                      <a:schemeClr val="accent4">
                        <a:lumMod val="60000"/>
                        <a:lumOff val="40000"/>
                      </a:schemeClr>
                    </a:solidFill>
                  </a:tcPr>
                </a:tc>
                <a:extLst>
                  <a:ext uri="{0D108BD9-81ED-4DB2-BD59-A6C34878D82A}">
                    <a16:rowId xmlns:a16="http://schemas.microsoft.com/office/drawing/2014/main" val="3505581080"/>
                  </a:ext>
                </a:extLst>
              </a:tr>
              <a:tr h="523560">
                <a:tc>
                  <a:txBody>
                    <a:bodyPr/>
                    <a:lstStyle/>
                    <a:p>
                      <a:r>
                        <a:rPr lang="en-US" dirty="0"/>
                        <a:t>cv, </a:t>
                      </a:r>
                      <a:r>
                        <a:rPr lang="en-US" dirty="0" err="1"/>
                        <a:t>logreg</a:t>
                      </a:r>
                      <a:endParaRPr lang="en-US" dirty="0"/>
                    </a:p>
                  </a:txBody>
                  <a:tcPr>
                    <a:solidFill>
                      <a:schemeClr val="accent4">
                        <a:lumMod val="60000"/>
                        <a:lumOff val="40000"/>
                      </a:schemeClr>
                    </a:solidFill>
                  </a:tcPr>
                </a:tc>
                <a:tc>
                  <a:txBody>
                    <a:bodyPr/>
                    <a:lstStyle/>
                    <a:p>
                      <a:r>
                        <a:rPr lang="en-US" b="1" dirty="0">
                          <a:solidFill>
                            <a:srgbClr val="FF0000"/>
                          </a:solidFill>
                        </a:rPr>
                        <a:t>0.792</a:t>
                      </a:r>
                    </a:p>
                  </a:txBody>
                  <a:tcPr>
                    <a:solidFill>
                      <a:schemeClr val="accent4">
                        <a:lumMod val="60000"/>
                        <a:lumOff val="40000"/>
                      </a:schemeClr>
                    </a:solidFill>
                  </a:tcPr>
                </a:tc>
                <a:tc>
                  <a:txBody>
                    <a:bodyPr/>
                    <a:lstStyle/>
                    <a:p>
                      <a:pPr marL="0" algn="l" defTabSz="457200" rtl="0" eaLnBrk="1" latinLnBrk="0" hangingPunct="1"/>
                      <a:r>
                        <a:rPr lang="en-US" sz="1800" b="1" kern="1200" dirty="0">
                          <a:solidFill>
                            <a:srgbClr val="FF0000"/>
                          </a:solidFill>
                          <a:latin typeface="+mn-lt"/>
                          <a:ea typeface="+mn-ea"/>
                          <a:cs typeface="+mn-cs"/>
                        </a:rPr>
                        <a:t>0.80</a:t>
                      </a:r>
                    </a:p>
                  </a:txBody>
                  <a:tcPr>
                    <a:solidFill>
                      <a:schemeClr val="accent4">
                        <a:lumMod val="60000"/>
                        <a:lumOff val="40000"/>
                      </a:schemeClr>
                    </a:solidFill>
                  </a:tcPr>
                </a:tc>
                <a:tc>
                  <a:txBody>
                    <a:bodyPr/>
                    <a:lstStyle/>
                    <a:p>
                      <a:r>
                        <a:rPr lang="en-US" b="1" dirty="0">
                          <a:solidFill>
                            <a:srgbClr val="FF0000"/>
                          </a:solidFill>
                        </a:rPr>
                        <a:t>0.80</a:t>
                      </a:r>
                    </a:p>
                  </a:txBody>
                  <a:tcPr>
                    <a:solidFill>
                      <a:schemeClr val="accent4">
                        <a:lumMod val="60000"/>
                        <a:lumOff val="40000"/>
                      </a:schemeClr>
                    </a:solidFill>
                  </a:tcPr>
                </a:tc>
                <a:tc>
                  <a:txBody>
                    <a:bodyPr/>
                    <a:lstStyle/>
                    <a:p>
                      <a:r>
                        <a:rPr lang="en-US" b="1" dirty="0">
                          <a:solidFill>
                            <a:srgbClr val="FF0000"/>
                          </a:solidFill>
                        </a:rPr>
                        <a:t>0.80</a:t>
                      </a:r>
                    </a:p>
                  </a:txBody>
                  <a:tcPr>
                    <a:solidFill>
                      <a:schemeClr val="accent4">
                        <a:lumMod val="60000"/>
                        <a:lumOff val="40000"/>
                      </a:schemeClr>
                    </a:solidFill>
                  </a:tcPr>
                </a:tc>
                <a:extLst>
                  <a:ext uri="{0D108BD9-81ED-4DB2-BD59-A6C34878D82A}">
                    <a16:rowId xmlns:a16="http://schemas.microsoft.com/office/drawing/2014/main" val="3491340581"/>
                  </a:ext>
                </a:extLst>
              </a:tr>
              <a:tr h="554959">
                <a:tc>
                  <a:txBody>
                    <a:bodyPr/>
                    <a:lstStyle/>
                    <a:p>
                      <a:r>
                        <a:rPr lang="en-US" dirty="0"/>
                        <a:t>cv, </a:t>
                      </a:r>
                      <a:r>
                        <a:rPr lang="en-US" dirty="0" err="1"/>
                        <a:t>rfc</a:t>
                      </a:r>
                      <a:endParaRPr lang="en-US" dirty="0"/>
                    </a:p>
                  </a:txBody>
                  <a:tcPr>
                    <a:solidFill>
                      <a:schemeClr val="accent4">
                        <a:lumMod val="60000"/>
                        <a:lumOff val="40000"/>
                      </a:schemeClr>
                    </a:solidFill>
                  </a:tcPr>
                </a:tc>
                <a:tc>
                  <a:txBody>
                    <a:bodyPr/>
                    <a:lstStyle/>
                    <a:p>
                      <a:r>
                        <a:rPr lang="en-US" b="0" dirty="0">
                          <a:solidFill>
                            <a:schemeClr val="tx1"/>
                          </a:solidFill>
                        </a:rPr>
                        <a:t>0.746</a:t>
                      </a:r>
                    </a:p>
                  </a:txBody>
                  <a:tcPr>
                    <a:solidFill>
                      <a:schemeClr val="accent4">
                        <a:lumMod val="60000"/>
                        <a:lumOff val="40000"/>
                      </a:schemeClr>
                    </a:solidFill>
                  </a:tcPr>
                </a:tc>
                <a:tc>
                  <a:txBody>
                    <a:bodyPr/>
                    <a:lstStyle/>
                    <a:p>
                      <a:r>
                        <a:rPr lang="en-US" b="0" dirty="0">
                          <a:solidFill>
                            <a:schemeClr val="tx1"/>
                          </a:solidFill>
                        </a:rPr>
                        <a:t>0.73</a:t>
                      </a:r>
                    </a:p>
                  </a:txBody>
                  <a:tcPr>
                    <a:solidFill>
                      <a:schemeClr val="accent4">
                        <a:lumMod val="60000"/>
                        <a:lumOff val="40000"/>
                      </a:schemeClr>
                    </a:solidFill>
                  </a:tcPr>
                </a:tc>
                <a:tc>
                  <a:txBody>
                    <a:bodyPr/>
                    <a:lstStyle/>
                    <a:p>
                      <a:r>
                        <a:rPr lang="en-US" dirty="0"/>
                        <a:t>0.75</a:t>
                      </a:r>
                    </a:p>
                  </a:txBody>
                  <a:tcPr>
                    <a:solidFill>
                      <a:schemeClr val="accent4">
                        <a:lumMod val="60000"/>
                        <a:lumOff val="40000"/>
                      </a:schemeClr>
                    </a:solidFill>
                  </a:tcPr>
                </a:tc>
                <a:tc>
                  <a:txBody>
                    <a:bodyPr/>
                    <a:lstStyle/>
                    <a:p>
                      <a:r>
                        <a:rPr lang="en-US" dirty="0"/>
                        <a:t>0.73</a:t>
                      </a:r>
                    </a:p>
                  </a:txBody>
                  <a:tcPr>
                    <a:solidFill>
                      <a:schemeClr val="accent4">
                        <a:lumMod val="60000"/>
                        <a:lumOff val="40000"/>
                      </a:schemeClr>
                    </a:solidFill>
                  </a:tcPr>
                </a:tc>
                <a:extLst>
                  <a:ext uri="{0D108BD9-81ED-4DB2-BD59-A6C34878D82A}">
                    <a16:rowId xmlns:a16="http://schemas.microsoft.com/office/drawing/2014/main" val="2783760764"/>
                  </a:ext>
                </a:extLst>
              </a:tr>
              <a:tr h="615421">
                <a:tc>
                  <a:txBody>
                    <a:bodyPr/>
                    <a:lstStyle/>
                    <a:p>
                      <a:r>
                        <a:rPr lang="en-US" dirty="0" err="1"/>
                        <a:t>tf-idf</a:t>
                      </a:r>
                      <a:r>
                        <a:rPr lang="en-US" dirty="0"/>
                        <a:t>, </a:t>
                      </a:r>
                      <a:r>
                        <a:rPr lang="en-US" dirty="0" err="1"/>
                        <a:t>mnb</a:t>
                      </a:r>
                      <a:endParaRPr lang="en-US" dirty="0"/>
                    </a:p>
                  </a:txBody>
                  <a:tcPr>
                    <a:solidFill>
                      <a:schemeClr val="accent4">
                        <a:lumMod val="60000"/>
                        <a:lumOff val="40000"/>
                      </a:schemeClr>
                    </a:solidFill>
                  </a:tcPr>
                </a:tc>
                <a:tc>
                  <a:txBody>
                    <a:bodyPr/>
                    <a:lstStyle/>
                    <a:p>
                      <a:r>
                        <a:rPr lang="en-US" dirty="0"/>
                        <a:t>0.746</a:t>
                      </a:r>
                    </a:p>
                  </a:txBody>
                  <a:tcPr>
                    <a:solidFill>
                      <a:schemeClr val="accent4">
                        <a:lumMod val="60000"/>
                        <a:lumOff val="40000"/>
                      </a:schemeClr>
                    </a:solidFill>
                  </a:tcPr>
                </a:tc>
                <a:tc>
                  <a:txBody>
                    <a:bodyPr/>
                    <a:lstStyle/>
                    <a:p>
                      <a:r>
                        <a:rPr lang="en-US" dirty="0"/>
                        <a:t>0.75</a:t>
                      </a:r>
                    </a:p>
                  </a:txBody>
                  <a:tcPr>
                    <a:solidFill>
                      <a:schemeClr val="accent4">
                        <a:lumMod val="60000"/>
                        <a:lumOff val="40000"/>
                      </a:schemeClr>
                    </a:solidFill>
                  </a:tcPr>
                </a:tc>
                <a:tc>
                  <a:txBody>
                    <a:bodyPr/>
                    <a:lstStyle/>
                    <a:p>
                      <a:r>
                        <a:rPr lang="en-US" b="0" dirty="0">
                          <a:solidFill>
                            <a:schemeClr val="tx1"/>
                          </a:solidFill>
                        </a:rPr>
                        <a:t>0.76</a:t>
                      </a:r>
                    </a:p>
                  </a:txBody>
                  <a:tcPr>
                    <a:solidFill>
                      <a:schemeClr val="accent4">
                        <a:lumMod val="60000"/>
                        <a:lumOff val="40000"/>
                      </a:schemeClr>
                    </a:solidFill>
                  </a:tcPr>
                </a:tc>
                <a:tc>
                  <a:txBody>
                    <a:bodyPr/>
                    <a:lstStyle/>
                    <a:p>
                      <a:r>
                        <a:rPr lang="en-US" b="0" dirty="0">
                          <a:solidFill>
                            <a:schemeClr val="tx1"/>
                          </a:solidFill>
                        </a:rPr>
                        <a:t>0.74</a:t>
                      </a:r>
                    </a:p>
                  </a:txBody>
                  <a:tcPr>
                    <a:solidFill>
                      <a:schemeClr val="accent4">
                        <a:lumMod val="60000"/>
                        <a:lumOff val="40000"/>
                      </a:schemeClr>
                    </a:solidFill>
                  </a:tcPr>
                </a:tc>
                <a:extLst>
                  <a:ext uri="{0D108BD9-81ED-4DB2-BD59-A6C34878D82A}">
                    <a16:rowId xmlns:a16="http://schemas.microsoft.com/office/drawing/2014/main" val="3563907324"/>
                  </a:ext>
                </a:extLst>
              </a:tr>
              <a:tr h="498529">
                <a:tc>
                  <a:txBody>
                    <a:bodyPr/>
                    <a:lstStyle/>
                    <a:p>
                      <a:r>
                        <a:rPr lang="en-US" dirty="0" err="1"/>
                        <a:t>tf-idf</a:t>
                      </a:r>
                      <a:r>
                        <a:rPr lang="en-US" dirty="0"/>
                        <a:t>, </a:t>
                      </a:r>
                      <a:r>
                        <a:rPr lang="en-US" dirty="0" err="1"/>
                        <a:t>logreg</a:t>
                      </a:r>
                      <a:endParaRPr lang="en-US" dirty="0"/>
                    </a:p>
                  </a:txBody>
                  <a:tcPr>
                    <a:solidFill>
                      <a:schemeClr val="accent4">
                        <a:lumMod val="60000"/>
                        <a:lumOff val="40000"/>
                      </a:schemeClr>
                    </a:solidFill>
                  </a:tcPr>
                </a:tc>
                <a:tc>
                  <a:txBody>
                    <a:bodyPr/>
                    <a:lstStyle/>
                    <a:p>
                      <a:r>
                        <a:rPr lang="en-US" b="0" dirty="0">
                          <a:solidFill>
                            <a:schemeClr val="tx1"/>
                          </a:solidFill>
                        </a:rPr>
                        <a:t>0.780</a:t>
                      </a:r>
                    </a:p>
                  </a:txBody>
                  <a:tcPr>
                    <a:solidFill>
                      <a:schemeClr val="accent4">
                        <a:lumMod val="60000"/>
                        <a:lumOff val="40000"/>
                      </a:schemeClr>
                    </a:solidFill>
                  </a:tcPr>
                </a:tc>
                <a:tc>
                  <a:txBody>
                    <a:bodyPr/>
                    <a:lstStyle/>
                    <a:p>
                      <a:r>
                        <a:rPr lang="en-US" b="0" dirty="0">
                          <a:solidFill>
                            <a:schemeClr val="tx1"/>
                          </a:solidFill>
                        </a:rPr>
                        <a:t>0.79</a:t>
                      </a:r>
                    </a:p>
                  </a:txBody>
                  <a:tcPr>
                    <a:solidFill>
                      <a:schemeClr val="accent4">
                        <a:lumMod val="60000"/>
                        <a:lumOff val="40000"/>
                      </a:schemeClr>
                    </a:solidFill>
                  </a:tcPr>
                </a:tc>
                <a:tc>
                  <a:txBody>
                    <a:bodyPr/>
                    <a:lstStyle/>
                    <a:p>
                      <a:pPr marL="0" algn="l" defTabSz="457200" rtl="0" eaLnBrk="1" latinLnBrk="0" hangingPunct="1"/>
                      <a:r>
                        <a:rPr lang="en-US" sz="1800" b="1" kern="1200" dirty="0">
                          <a:solidFill>
                            <a:srgbClr val="FF0000"/>
                          </a:solidFill>
                          <a:latin typeface="+mn-lt"/>
                          <a:ea typeface="+mn-ea"/>
                          <a:cs typeface="+mn-cs"/>
                        </a:rPr>
                        <a:t>0.80</a:t>
                      </a:r>
                    </a:p>
                  </a:txBody>
                  <a:tcPr>
                    <a:solidFill>
                      <a:schemeClr val="accent4">
                        <a:lumMod val="60000"/>
                        <a:lumOff val="40000"/>
                      </a:schemeClr>
                    </a:solidFill>
                  </a:tcPr>
                </a:tc>
                <a:tc>
                  <a:txBody>
                    <a:bodyPr/>
                    <a:lstStyle/>
                    <a:p>
                      <a:r>
                        <a:rPr lang="en-US" dirty="0"/>
                        <a:t>0.79</a:t>
                      </a:r>
                    </a:p>
                  </a:txBody>
                  <a:tcPr>
                    <a:solidFill>
                      <a:schemeClr val="accent4">
                        <a:lumMod val="60000"/>
                        <a:lumOff val="40000"/>
                      </a:schemeClr>
                    </a:solidFill>
                  </a:tcPr>
                </a:tc>
                <a:extLst>
                  <a:ext uri="{0D108BD9-81ED-4DB2-BD59-A6C34878D82A}">
                    <a16:rowId xmlns:a16="http://schemas.microsoft.com/office/drawing/2014/main" val="1422665297"/>
                  </a:ext>
                </a:extLst>
              </a:tr>
              <a:tr h="451839">
                <a:tc>
                  <a:txBody>
                    <a:bodyPr/>
                    <a:lstStyle/>
                    <a:p>
                      <a:r>
                        <a:rPr lang="en-US" dirty="0" err="1"/>
                        <a:t>tf-idf</a:t>
                      </a:r>
                      <a:r>
                        <a:rPr lang="en-US" dirty="0"/>
                        <a:t>, </a:t>
                      </a:r>
                      <a:r>
                        <a:rPr lang="en-US" dirty="0" err="1"/>
                        <a:t>rfc</a:t>
                      </a:r>
                      <a:endParaRPr lang="en-US" dirty="0"/>
                    </a:p>
                  </a:txBody>
                  <a:tcPr>
                    <a:solidFill>
                      <a:schemeClr val="accent4">
                        <a:lumMod val="60000"/>
                        <a:lumOff val="40000"/>
                      </a:schemeClr>
                    </a:solidFill>
                  </a:tcPr>
                </a:tc>
                <a:tc>
                  <a:txBody>
                    <a:bodyPr/>
                    <a:lstStyle/>
                    <a:p>
                      <a:r>
                        <a:rPr lang="en-US" b="0" dirty="0">
                          <a:solidFill>
                            <a:schemeClr val="tx1"/>
                          </a:solidFill>
                        </a:rPr>
                        <a:t>0.744</a:t>
                      </a:r>
                    </a:p>
                  </a:txBody>
                  <a:tcPr>
                    <a:solidFill>
                      <a:schemeClr val="accent4">
                        <a:lumMod val="60000"/>
                        <a:lumOff val="40000"/>
                      </a:schemeClr>
                    </a:solidFill>
                  </a:tcPr>
                </a:tc>
                <a:tc>
                  <a:txBody>
                    <a:bodyPr/>
                    <a:lstStyle/>
                    <a:p>
                      <a:r>
                        <a:rPr lang="en-US" b="0" dirty="0">
                          <a:solidFill>
                            <a:schemeClr val="tx1"/>
                          </a:solidFill>
                        </a:rPr>
                        <a:t>0.74</a:t>
                      </a:r>
                    </a:p>
                  </a:txBody>
                  <a:tcPr>
                    <a:solidFill>
                      <a:schemeClr val="accent4">
                        <a:lumMod val="60000"/>
                        <a:lumOff val="40000"/>
                      </a:schemeClr>
                    </a:solidFill>
                  </a:tcPr>
                </a:tc>
                <a:tc>
                  <a:txBody>
                    <a:bodyPr/>
                    <a:lstStyle/>
                    <a:p>
                      <a:r>
                        <a:rPr lang="en-US" dirty="0"/>
                        <a:t>0.75</a:t>
                      </a:r>
                    </a:p>
                  </a:txBody>
                  <a:tcPr>
                    <a:solidFill>
                      <a:schemeClr val="accent4">
                        <a:lumMod val="60000"/>
                        <a:lumOff val="40000"/>
                      </a:schemeClr>
                    </a:solidFill>
                  </a:tcPr>
                </a:tc>
                <a:tc>
                  <a:txBody>
                    <a:bodyPr/>
                    <a:lstStyle/>
                    <a:p>
                      <a:r>
                        <a:rPr lang="en-US" dirty="0"/>
                        <a:t>0.73</a:t>
                      </a:r>
                    </a:p>
                  </a:txBody>
                  <a:tcPr>
                    <a:solidFill>
                      <a:schemeClr val="accent4">
                        <a:lumMod val="60000"/>
                        <a:lumOff val="40000"/>
                      </a:schemeClr>
                    </a:solidFill>
                  </a:tcPr>
                </a:tc>
                <a:extLst>
                  <a:ext uri="{0D108BD9-81ED-4DB2-BD59-A6C34878D82A}">
                    <a16:rowId xmlns:a16="http://schemas.microsoft.com/office/drawing/2014/main" val="1761448650"/>
                  </a:ext>
                </a:extLst>
              </a:tr>
            </a:tbl>
          </a:graphicData>
        </a:graphic>
      </p:graphicFrame>
      <p:sp>
        <p:nvSpPr>
          <p:cNvPr id="6" name="Oval 5">
            <a:extLst>
              <a:ext uri="{FF2B5EF4-FFF2-40B4-BE49-F238E27FC236}">
                <a16:creationId xmlns:a16="http://schemas.microsoft.com/office/drawing/2014/main" id="{649EB290-7FFE-44F5-8F42-2FA9931DE952}"/>
              </a:ext>
            </a:extLst>
          </p:cNvPr>
          <p:cNvSpPr/>
          <p:nvPr/>
        </p:nvSpPr>
        <p:spPr>
          <a:xfrm>
            <a:off x="641685" y="3758064"/>
            <a:ext cx="2133600" cy="706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1635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676" name="Group 80">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82" name="Rectangle 81">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Oval 82">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4" name="Oval 83">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Oval 84">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6" name="Oval 85">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7" name="Oval 86">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8" name="Rectangle 87">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677"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0"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1"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1154955" y="973668"/>
            <a:ext cx="3133726" cy="1020232"/>
          </a:xfrm>
        </p:spPr>
        <p:txBody>
          <a:bodyPr>
            <a:normAutofit/>
          </a:bodyPr>
          <a:lstStyle/>
          <a:p>
            <a:pPr>
              <a:lnSpc>
                <a:spcPct val="90000"/>
              </a:lnSpc>
            </a:pPr>
            <a:r>
              <a:rPr lang="en-US" sz="3300"/>
              <a:t>Clustering Model</a:t>
            </a:r>
          </a:p>
        </p:txBody>
      </p:sp>
      <p:sp>
        <p:nvSpPr>
          <p:cNvPr id="5" name="Content Placeholder 4">
            <a:extLst>
              <a:ext uri="{FF2B5EF4-FFF2-40B4-BE49-F238E27FC236}">
                <a16:creationId xmlns:a16="http://schemas.microsoft.com/office/drawing/2014/main" id="{61C6C705-88B5-4E95-97DD-EC8750B30C0C}"/>
              </a:ext>
            </a:extLst>
          </p:cNvPr>
          <p:cNvSpPr>
            <a:spLocks noGrp="1"/>
          </p:cNvSpPr>
          <p:nvPr>
            <p:ph idx="1"/>
          </p:nvPr>
        </p:nvSpPr>
        <p:spPr>
          <a:xfrm>
            <a:off x="1154955" y="2120900"/>
            <a:ext cx="3133726" cy="3898900"/>
          </a:xfrm>
        </p:spPr>
        <p:txBody>
          <a:bodyPr>
            <a:normAutofit/>
          </a:bodyPr>
          <a:lstStyle/>
          <a:p>
            <a:r>
              <a:rPr lang="en-US" dirty="0">
                <a:solidFill>
                  <a:schemeClr val="bg1"/>
                </a:solidFill>
              </a:rPr>
              <a:t>Clustering of American Airline tweets in 2015, and 2019 has been performed</a:t>
            </a:r>
          </a:p>
          <a:p>
            <a:r>
              <a:rPr lang="en-US" dirty="0">
                <a:solidFill>
                  <a:schemeClr val="bg1"/>
                </a:solidFill>
              </a:rPr>
              <a:t>K-Means and Affinity Propagation models were evaluated. The model with best combination of number of clusters and silhouette score has been selected </a:t>
            </a:r>
          </a:p>
        </p:txBody>
      </p:sp>
      <p:sp>
        <p:nvSpPr>
          <p:cNvPr id="92" name="Rectangle 91">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8674" name="Picture 2" descr="Image result for clustering">
            <a:extLst>
              <a:ext uri="{FF2B5EF4-FFF2-40B4-BE49-F238E27FC236}">
                <a16:creationId xmlns:a16="http://schemas.microsoft.com/office/drawing/2014/main" id="{C0009AB6-1729-4F6F-8D21-FA4D465D208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94607" y="1032175"/>
            <a:ext cx="6391533" cy="479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489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676" name="Group 80">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82" name="Rectangle 81">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Oval 82">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4" name="Oval 83">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Oval 84">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6" name="Oval 85">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7" name="Oval 86">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8" name="Rectangle 87">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677"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0"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1"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1154955" y="973668"/>
            <a:ext cx="3133726" cy="1020232"/>
          </a:xfrm>
        </p:spPr>
        <p:txBody>
          <a:bodyPr>
            <a:normAutofit fontScale="90000"/>
          </a:bodyPr>
          <a:lstStyle/>
          <a:p>
            <a:pPr>
              <a:lnSpc>
                <a:spcPct val="90000"/>
              </a:lnSpc>
            </a:pPr>
            <a:r>
              <a:rPr lang="en-US" sz="3300" dirty="0"/>
              <a:t>Clustering Model Selection (2015)</a:t>
            </a:r>
          </a:p>
        </p:txBody>
      </p:sp>
      <p:sp>
        <p:nvSpPr>
          <p:cNvPr id="5" name="Content Placeholder 4">
            <a:extLst>
              <a:ext uri="{FF2B5EF4-FFF2-40B4-BE49-F238E27FC236}">
                <a16:creationId xmlns:a16="http://schemas.microsoft.com/office/drawing/2014/main" id="{61C6C705-88B5-4E95-97DD-EC8750B30C0C}"/>
              </a:ext>
            </a:extLst>
          </p:cNvPr>
          <p:cNvSpPr>
            <a:spLocks noGrp="1"/>
          </p:cNvSpPr>
          <p:nvPr>
            <p:ph idx="1"/>
          </p:nvPr>
        </p:nvSpPr>
        <p:spPr>
          <a:xfrm>
            <a:off x="775986" y="2550281"/>
            <a:ext cx="3133726" cy="1020232"/>
          </a:xfrm>
        </p:spPr>
        <p:txBody>
          <a:bodyPr>
            <a:normAutofit lnSpcReduction="10000"/>
          </a:bodyPr>
          <a:lstStyle/>
          <a:p>
            <a:r>
              <a:rPr lang="en-US" dirty="0">
                <a:solidFill>
                  <a:schemeClr val="bg1"/>
                </a:solidFill>
              </a:rPr>
              <a:t>Best Model is K-Means with 2 clusters</a:t>
            </a:r>
          </a:p>
          <a:p>
            <a:r>
              <a:rPr lang="en-US" dirty="0">
                <a:solidFill>
                  <a:schemeClr val="bg1"/>
                </a:solidFill>
              </a:rPr>
              <a:t>cluster_0 = </a:t>
            </a:r>
          </a:p>
        </p:txBody>
      </p:sp>
      <p:sp>
        <p:nvSpPr>
          <p:cNvPr id="92" name="Rectangle 91">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TextBox 18">
            <a:extLst>
              <a:ext uri="{FF2B5EF4-FFF2-40B4-BE49-F238E27FC236}">
                <a16:creationId xmlns:a16="http://schemas.microsoft.com/office/drawing/2014/main" id="{09320CA2-FA49-477C-8DB1-FBD8EC582EA8}"/>
              </a:ext>
            </a:extLst>
          </p:cNvPr>
          <p:cNvSpPr txBox="1"/>
          <p:nvPr/>
        </p:nvSpPr>
        <p:spPr>
          <a:xfrm>
            <a:off x="9185015" y="1297416"/>
            <a:ext cx="1499123"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K-Means</a:t>
            </a:r>
          </a:p>
        </p:txBody>
      </p:sp>
      <p:sp>
        <p:nvSpPr>
          <p:cNvPr id="20" name="TextBox 19">
            <a:extLst>
              <a:ext uri="{FF2B5EF4-FFF2-40B4-BE49-F238E27FC236}">
                <a16:creationId xmlns:a16="http://schemas.microsoft.com/office/drawing/2014/main" id="{34449530-088A-4EA5-AE3A-F8E372F8C088}"/>
              </a:ext>
            </a:extLst>
          </p:cNvPr>
          <p:cNvSpPr txBox="1"/>
          <p:nvPr/>
        </p:nvSpPr>
        <p:spPr>
          <a:xfrm>
            <a:off x="5780991" y="1115645"/>
            <a:ext cx="2067555" cy="830997"/>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rPr>
              <a:t>Affinity Propagation</a:t>
            </a:r>
          </a:p>
        </p:txBody>
      </p:sp>
      <p:pic>
        <p:nvPicPr>
          <p:cNvPr id="8" name="Picture 7">
            <a:extLst>
              <a:ext uri="{FF2B5EF4-FFF2-40B4-BE49-F238E27FC236}">
                <a16:creationId xmlns:a16="http://schemas.microsoft.com/office/drawing/2014/main" id="{A2448830-577B-4EE5-BD1E-92F7E46151E1}"/>
              </a:ext>
            </a:extLst>
          </p:cNvPr>
          <p:cNvPicPr>
            <a:picLocks noChangeAspect="1"/>
          </p:cNvPicPr>
          <p:nvPr/>
        </p:nvPicPr>
        <p:blipFill>
          <a:blip r:embed="rId3"/>
          <a:stretch>
            <a:fillRect/>
          </a:stretch>
        </p:blipFill>
        <p:spPr>
          <a:xfrm>
            <a:off x="5669882" y="2165046"/>
            <a:ext cx="2133600" cy="1447800"/>
          </a:xfrm>
          <a:prstGeom prst="rect">
            <a:avLst/>
          </a:prstGeom>
        </p:spPr>
      </p:pic>
      <p:pic>
        <p:nvPicPr>
          <p:cNvPr id="7" name="Picture 6">
            <a:extLst>
              <a:ext uri="{FF2B5EF4-FFF2-40B4-BE49-F238E27FC236}">
                <a16:creationId xmlns:a16="http://schemas.microsoft.com/office/drawing/2014/main" id="{37518AE7-6DA8-40D1-8163-666E4C256FFC}"/>
              </a:ext>
            </a:extLst>
          </p:cNvPr>
          <p:cNvPicPr>
            <a:picLocks noChangeAspect="1"/>
          </p:cNvPicPr>
          <p:nvPr/>
        </p:nvPicPr>
        <p:blipFill>
          <a:blip r:embed="rId4"/>
          <a:stretch>
            <a:fillRect/>
          </a:stretch>
        </p:blipFill>
        <p:spPr>
          <a:xfrm>
            <a:off x="8226816" y="1964221"/>
            <a:ext cx="3581931" cy="4093635"/>
          </a:xfrm>
          <a:prstGeom prst="rect">
            <a:avLst/>
          </a:prstGeom>
        </p:spPr>
      </p:pic>
      <p:sp>
        <p:nvSpPr>
          <p:cNvPr id="6" name="Rectangle 5">
            <a:extLst>
              <a:ext uri="{FF2B5EF4-FFF2-40B4-BE49-F238E27FC236}">
                <a16:creationId xmlns:a16="http://schemas.microsoft.com/office/drawing/2014/main" id="{675E600F-17BE-4BC1-9799-D646DBAFA539}"/>
              </a:ext>
            </a:extLst>
          </p:cNvPr>
          <p:cNvSpPr/>
          <p:nvPr/>
        </p:nvSpPr>
        <p:spPr>
          <a:xfrm>
            <a:off x="8253657" y="2285827"/>
            <a:ext cx="3595172" cy="12316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259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700" name="Group 83">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9701" name="Rectangle 84">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702" name="Oval 85">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3" name="Oval 86">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4" name="Oval 87">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9" name="Oval 88">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5" name="Oval 89">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93" name="Rectangle 92">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latin typeface="+mj-lt"/>
                <a:ea typeface="+mj-ea"/>
                <a:cs typeface="+mj-cs"/>
              </a:rPr>
              <a:t>American Airline tweets Clustering (2015)</a:t>
            </a:r>
          </a:p>
        </p:txBody>
      </p:sp>
      <p:grpSp>
        <p:nvGrpSpPr>
          <p:cNvPr id="95" name="Group 94">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96" name="Rectangle 95">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7"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8"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4818" name="Picture 2">
            <a:extLst>
              <a:ext uri="{FF2B5EF4-FFF2-40B4-BE49-F238E27FC236}">
                <a16:creationId xmlns:a16="http://schemas.microsoft.com/office/drawing/2014/main" id="{9DEE50D2-4265-405A-9F2E-6E47C2361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86" y="1437997"/>
            <a:ext cx="8717118" cy="417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60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462" name="Group 136">
            <a:extLst>
              <a:ext uri="{FF2B5EF4-FFF2-40B4-BE49-F238E27FC236}">
                <a16:creationId xmlns:a16="http://schemas.microsoft.com/office/drawing/2014/main" id="{CD950F15-6D99-47E2-B154-2C00E88EA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463" name="Rectangle 137">
              <a:extLst>
                <a:ext uri="{FF2B5EF4-FFF2-40B4-BE49-F238E27FC236}">
                  <a16:creationId xmlns:a16="http://schemas.microsoft.com/office/drawing/2014/main" id="{1A14C901-D8C8-4CD1-AAA5-1A817CF01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64" name="Oval 138">
              <a:extLst>
                <a:ext uri="{FF2B5EF4-FFF2-40B4-BE49-F238E27FC236}">
                  <a16:creationId xmlns:a16="http://schemas.microsoft.com/office/drawing/2014/main" id="{197C4951-D8F5-46FB-8B71-68812534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5" name="Oval 139">
              <a:extLst>
                <a:ext uri="{FF2B5EF4-FFF2-40B4-BE49-F238E27FC236}">
                  <a16:creationId xmlns:a16="http://schemas.microsoft.com/office/drawing/2014/main" id="{F86A28D8-A49D-4FCF-A23D-E67EB998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6" name="Oval 140">
              <a:extLst>
                <a:ext uri="{FF2B5EF4-FFF2-40B4-BE49-F238E27FC236}">
                  <a16:creationId xmlns:a16="http://schemas.microsoft.com/office/drawing/2014/main" id="{E5457A18-54B4-4D19-8822-970FB0CF6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7" name="Oval 141">
              <a:extLst>
                <a:ext uri="{FF2B5EF4-FFF2-40B4-BE49-F238E27FC236}">
                  <a16:creationId xmlns:a16="http://schemas.microsoft.com/office/drawing/2014/main" id="{2FD1E74F-5193-4410-8D57-F2F44EDB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3A60DA7D-DF3C-42E6-B8E7-CA05113A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Freeform 5">
              <a:extLst>
                <a:ext uri="{FF2B5EF4-FFF2-40B4-BE49-F238E27FC236}">
                  <a16:creationId xmlns:a16="http://schemas.microsoft.com/office/drawing/2014/main" id="{49DD32C2-73A0-44F9-A340-1E4DBD5213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6" name="Rectangle 145">
            <a:extLst>
              <a:ext uri="{FF2B5EF4-FFF2-40B4-BE49-F238E27FC236}">
                <a16:creationId xmlns:a16="http://schemas.microsoft.com/office/drawing/2014/main" id="{4FE4FEFB-1CF6-42E6-A494-774587540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468" name="Rectangle 147">
            <a:extLst>
              <a:ext uri="{FF2B5EF4-FFF2-40B4-BE49-F238E27FC236}">
                <a16:creationId xmlns:a16="http://schemas.microsoft.com/office/drawing/2014/main" id="{96CE3EAE-806C-4E7B-A488-876752177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0" name="Oval 149">
            <a:extLst>
              <a:ext uri="{FF2B5EF4-FFF2-40B4-BE49-F238E27FC236}">
                <a16:creationId xmlns:a16="http://schemas.microsoft.com/office/drawing/2014/main" id="{834478A1-1CB1-4FD1-B6CC-D6830657A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2" name="Oval 151">
            <a:extLst>
              <a:ext uri="{FF2B5EF4-FFF2-40B4-BE49-F238E27FC236}">
                <a16:creationId xmlns:a16="http://schemas.microsoft.com/office/drawing/2014/main" id="{4FE86CB6-F0BE-49A6-80C4-818FD4FCB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4" name="Freeform 5">
            <a:extLst>
              <a:ext uri="{FF2B5EF4-FFF2-40B4-BE49-F238E27FC236}">
                <a16:creationId xmlns:a16="http://schemas.microsoft.com/office/drawing/2014/main" id="{10407C14-94AC-4705-AA56-537871C30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6" name="Freeform 5">
            <a:extLst>
              <a:ext uri="{FF2B5EF4-FFF2-40B4-BE49-F238E27FC236}">
                <a16:creationId xmlns:a16="http://schemas.microsoft.com/office/drawing/2014/main" id="{F628C334-2D10-4CEE-BAEF-C9CFB49C9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800000">
            <a:off x="457200" y="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8" name="Freeform 5">
            <a:extLst>
              <a:ext uri="{FF2B5EF4-FFF2-40B4-BE49-F238E27FC236}">
                <a16:creationId xmlns:a16="http://schemas.microsoft.com/office/drawing/2014/main" id="{34F7D70F-5AAF-4272-AE65-4A2C73A13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4000" dirty="0"/>
              <a:t>American Airline tweets Clustering (2015)</a:t>
            </a:r>
            <a:endParaRPr lang="en-US" sz="3800" dirty="0">
              <a:effectLst>
                <a:outerShdw blurRad="38100" dist="38100" dir="2700000" algn="tl">
                  <a:srgbClr val="000000">
                    <a:alpha val="43137"/>
                  </a:srgbClr>
                </a:outerShdw>
              </a:effectLst>
            </a:endParaRPr>
          </a:p>
        </p:txBody>
      </p:sp>
      <p:sp>
        <p:nvSpPr>
          <p:cNvPr id="160" name="Rectangle 159">
            <a:extLst>
              <a:ext uri="{FF2B5EF4-FFF2-40B4-BE49-F238E27FC236}">
                <a16:creationId xmlns:a16="http://schemas.microsoft.com/office/drawing/2014/main" id="{6DF9B5BE-F531-4301-81F9-7BEBF4E71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TextBox 47">
            <a:extLst>
              <a:ext uri="{FF2B5EF4-FFF2-40B4-BE49-F238E27FC236}">
                <a16:creationId xmlns:a16="http://schemas.microsoft.com/office/drawing/2014/main" id="{EB168A74-6602-490B-A779-047AA94A2123}"/>
              </a:ext>
            </a:extLst>
          </p:cNvPr>
          <p:cNvSpPr txBox="1"/>
          <p:nvPr/>
        </p:nvSpPr>
        <p:spPr>
          <a:xfrm>
            <a:off x="7808912" y="370684"/>
            <a:ext cx="16002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Cluster_1</a:t>
            </a:r>
          </a:p>
        </p:txBody>
      </p:sp>
      <p:sp>
        <p:nvSpPr>
          <p:cNvPr id="49" name="TextBox 48">
            <a:extLst>
              <a:ext uri="{FF2B5EF4-FFF2-40B4-BE49-F238E27FC236}">
                <a16:creationId xmlns:a16="http://schemas.microsoft.com/office/drawing/2014/main" id="{B795F33D-928A-4EF5-A056-D8D06FC0F286}"/>
              </a:ext>
            </a:extLst>
          </p:cNvPr>
          <p:cNvSpPr txBox="1"/>
          <p:nvPr/>
        </p:nvSpPr>
        <p:spPr>
          <a:xfrm>
            <a:off x="2713719" y="370684"/>
            <a:ext cx="16002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Cluster_0</a:t>
            </a:r>
          </a:p>
        </p:txBody>
      </p:sp>
      <p:pic>
        <p:nvPicPr>
          <p:cNvPr id="35842" name="Picture 2">
            <a:extLst>
              <a:ext uri="{FF2B5EF4-FFF2-40B4-BE49-F238E27FC236}">
                <a16:creationId xmlns:a16="http://schemas.microsoft.com/office/drawing/2014/main" id="{214BBA04-6F10-45EF-AC45-150CA44AF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613" y="911991"/>
            <a:ext cx="5164363" cy="2709008"/>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a:extLst>
              <a:ext uri="{FF2B5EF4-FFF2-40B4-BE49-F238E27FC236}">
                <a16:creationId xmlns:a16="http://schemas.microsoft.com/office/drawing/2014/main" id="{50E42C9F-858A-4C85-9326-BA42913803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206" y="935179"/>
            <a:ext cx="5164364" cy="270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791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3" name="Rectangle 192">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 name="Oval 193">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5" name="Oval 194">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6" name="Oval 195">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7" name="Oval 196">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8" name="Oval 197">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9"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0" name="Rectangle 199">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a:t>
            </a:r>
            <a:r>
              <a:rPr lang="en-US" sz="4200" dirty="0">
                <a:effectLst>
                  <a:outerShdw blurRad="38100" dist="38100" dir="2700000" algn="tl">
                    <a:srgbClr val="000000">
                      <a:alpha val="43137"/>
                    </a:srgbClr>
                  </a:outerShdw>
                </a:effectLst>
              </a:rPr>
              <a:t>Cluster_0)</a:t>
            </a:r>
            <a:endParaRPr lang="en-US" sz="4200" b="0" i="0" kern="1200" dirty="0">
              <a:solidFill>
                <a:schemeClr val="bg2"/>
              </a:solidFill>
              <a:effectLst>
                <a:outerShdw blurRad="38100" dist="38100" dir="2700000" algn="tl">
                  <a:srgbClr val="000000">
                    <a:alpha val="43137"/>
                  </a:srgbClr>
                </a:outerShdw>
              </a:effectLst>
              <a:latin typeface="+mj-lt"/>
              <a:ea typeface="+mj-ea"/>
              <a:cs typeface="+mj-cs"/>
            </a:endParaRPr>
          </a:p>
        </p:txBody>
      </p:sp>
      <p:grpSp>
        <p:nvGrpSpPr>
          <p:cNvPr id="201" name="Group 200">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02" name="Rectangle 201">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3"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4"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6868" name="Picture 4">
            <a:extLst>
              <a:ext uri="{FF2B5EF4-FFF2-40B4-BE49-F238E27FC236}">
                <a16:creationId xmlns:a16="http://schemas.microsoft.com/office/drawing/2014/main" id="{B3161A17-78D9-4EAF-B139-C4BA60DEB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4" y="1096083"/>
            <a:ext cx="8097519" cy="5595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57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2" name="Group 191">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3" name="Rectangle 192">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 name="Oval 193">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5" name="Oval 194">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6" name="Oval 195">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7" name="Oval 196">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8" name="Oval 197">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9"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0" name="Rectangle 199">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effectLst>
                  <a:outerShdw blurRad="38100" dist="38100" dir="2700000" algn="tl">
                    <a:srgbClr val="000000">
                      <a:alpha val="43137"/>
                    </a:srgbClr>
                  </a:outerShdw>
                </a:effectLst>
                <a:latin typeface="+mj-lt"/>
                <a:ea typeface="+mj-ea"/>
                <a:cs typeface="+mj-cs"/>
              </a:rPr>
              <a:t>Reasons for Negative Tweets (</a:t>
            </a:r>
            <a:r>
              <a:rPr lang="en-US" sz="4200" dirty="0">
                <a:effectLst>
                  <a:outerShdw blurRad="38100" dist="38100" dir="2700000" algn="tl">
                    <a:srgbClr val="000000">
                      <a:alpha val="43137"/>
                    </a:srgbClr>
                  </a:outerShdw>
                </a:effectLst>
              </a:rPr>
              <a:t>Cluster_1)</a:t>
            </a:r>
            <a:endParaRPr lang="en-US" sz="4200" b="0" i="0" kern="1200" dirty="0">
              <a:solidFill>
                <a:schemeClr val="bg2"/>
              </a:solidFill>
              <a:effectLst>
                <a:outerShdw blurRad="38100" dist="38100" dir="2700000" algn="tl">
                  <a:srgbClr val="000000">
                    <a:alpha val="43137"/>
                  </a:srgbClr>
                </a:outerShdw>
              </a:effectLst>
              <a:latin typeface="+mj-lt"/>
              <a:ea typeface="+mj-ea"/>
              <a:cs typeface="+mj-cs"/>
            </a:endParaRPr>
          </a:p>
        </p:txBody>
      </p:sp>
      <p:grpSp>
        <p:nvGrpSpPr>
          <p:cNvPr id="201" name="Group 200">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02" name="Rectangle 201">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3"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04"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6866" name="Picture 2">
            <a:extLst>
              <a:ext uri="{FF2B5EF4-FFF2-40B4-BE49-F238E27FC236}">
                <a16:creationId xmlns:a16="http://schemas.microsoft.com/office/drawing/2014/main" id="{E8AA63BF-297C-4075-9931-804B01429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 y="972309"/>
            <a:ext cx="8017419" cy="550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97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676" name="Group 80">
            <a:extLst>
              <a:ext uri="{FF2B5EF4-FFF2-40B4-BE49-F238E27FC236}">
                <a16:creationId xmlns:a16="http://schemas.microsoft.com/office/drawing/2014/main" id="{353BC003-D6B7-4BF0-937D-4A015F6DEB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027"/>
            <a:ext cx="12192000" cy="6867027"/>
            <a:chOff x="0" y="-2373"/>
            <a:chExt cx="12192000" cy="6867027"/>
          </a:xfrm>
        </p:grpSpPr>
        <p:sp>
          <p:nvSpPr>
            <p:cNvPr id="82" name="Rectangle 81">
              <a:extLst>
                <a:ext uri="{FF2B5EF4-FFF2-40B4-BE49-F238E27FC236}">
                  <a16:creationId xmlns:a16="http://schemas.microsoft.com/office/drawing/2014/main" id="{4903268C-2C5A-4507-9244-86102327B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Oval 82">
              <a:extLst>
                <a:ext uri="{FF2B5EF4-FFF2-40B4-BE49-F238E27FC236}">
                  <a16:creationId xmlns:a16="http://schemas.microsoft.com/office/drawing/2014/main" id="{539F7113-C588-46FB-ADDE-55CEC5981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4" name="Oval 83">
              <a:extLst>
                <a:ext uri="{FF2B5EF4-FFF2-40B4-BE49-F238E27FC236}">
                  <a16:creationId xmlns:a16="http://schemas.microsoft.com/office/drawing/2014/main" id="{B6481A55-E6DE-4B8B-9847-0230D12F7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Oval 84">
              <a:extLst>
                <a:ext uri="{FF2B5EF4-FFF2-40B4-BE49-F238E27FC236}">
                  <a16:creationId xmlns:a16="http://schemas.microsoft.com/office/drawing/2014/main" id="{052FD8DB-2F6F-462A-9BF4-1E26C9332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6" name="Oval 85">
              <a:extLst>
                <a:ext uri="{FF2B5EF4-FFF2-40B4-BE49-F238E27FC236}">
                  <a16:creationId xmlns:a16="http://schemas.microsoft.com/office/drawing/2014/main" id="{BE52543D-8290-40DE-990A-27CC1992A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7" name="Oval 86">
              <a:extLst>
                <a:ext uri="{FF2B5EF4-FFF2-40B4-BE49-F238E27FC236}">
                  <a16:creationId xmlns:a16="http://schemas.microsoft.com/office/drawing/2014/main" id="{8ECC693B-FBF3-45DD-849C-AC1B1B290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8" name="Rectangle 87">
              <a:extLst>
                <a:ext uri="{FF2B5EF4-FFF2-40B4-BE49-F238E27FC236}">
                  <a16:creationId xmlns:a16="http://schemas.microsoft.com/office/drawing/2014/main" id="{56515BC8-A1CA-4EB4-81D8-6A891458F7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94608" y="402165"/>
              <a:ext cx="657405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677" name="Freeform 5">
              <a:extLst>
                <a:ext uri="{FF2B5EF4-FFF2-40B4-BE49-F238E27FC236}">
                  <a16:creationId xmlns:a16="http://schemas.microsoft.com/office/drawing/2014/main" id="{ED9E2ADE-2C74-4E7D-8701-6AE23ABD4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0" name="Freeform 5">
              <a:extLst>
                <a:ext uri="{FF2B5EF4-FFF2-40B4-BE49-F238E27FC236}">
                  <a16:creationId xmlns:a16="http://schemas.microsoft.com/office/drawing/2014/main" id="{B7EBD6DC-7188-4268-9886-6535F41A6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1" name="Freeform 5">
              <a:extLst>
                <a:ext uri="{FF2B5EF4-FFF2-40B4-BE49-F238E27FC236}">
                  <a16:creationId xmlns:a16="http://schemas.microsoft.com/office/drawing/2014/main" id="{493CCA32-0C37-4525-8FFC-D62C5EEFBE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1154955" y="973668"/>
            <a:ext cx="3133726" cy="1020232"/>
          </a:xfrm>
        </p:spPr>
        <p:txBody>
          <a:bodyPr>
            <a:normAutofit fontScale="90000"/>
          </a:bodyPr>
          <a:lstStyle/>
          <a:p>
            <a:pPr>
              <a:lnSpc>
                <a:spcPct val="90000"/>
              </a:lnSpc>
            </a:pPr>
            <a:r>
              <a:rPr lang="en-US" sz="3300" dirty="0"/>
              <a:t>Clustering Model Selection (2019)</a:t>
            </a:r>
          </a:p>
        </p:txBody>
      </p:sp>
      <p:sp>
        <p:nvSpPr>
          <p:cNvPr id="5" name="Content Placeholder 4">
            <a:extLst>
              <a:ext uri="{FF2B5EF4-FFF2-40B4-BE49-F238E27FC236}">
                <a16:creationId xmlns:a16="http://schemas.microsoft.com/office/drawing/2014/main" id="{61C6C705-88B5-4E95-97DD-EC8750B30C0C}"/>
              </a:ext>
            </a:extLst>
          </p:cNvPr>
          <p:cNvSpPr>
            <a:spLocks noGrp="1"/>
          </p:cNvSpPr>
          <p:nvPr>
            <p:ph idx="1"/>
          </p:nvPr>
        </p:nvSpPr>
        <p:spPr>
          <a:xfrm>
            <a:off x="775986" y="2550280"/>
            <a:ext cx="3638942" cy="1938865"/>
          </a:xfrm>
        </p:spPr>
        <p:txBody>
          <a:bodyPr>
            <a:normAutofit/>
          </a:bodyPr>
          <a:lstStyle/>
          <a:p>
            <a:r>
              <a:rPr lang="en-US" dirty="0">
                <a:solidFill>
                  <a:schemeClr val="bg1"/>
                </a:solidFill>
              </a:rPr>
              <a:t>Best Model is K-Means with 2 clusters</a:t>
            </a:r>
          </a:p>
          <a:p>
            <a:r>
              <a:rPr lang="en-US" dirty="0">
                <a:solidFill>
                  <a:schemeClr val="bg1"/>
                </a:solidFill>
              </a:rPr>
              <a:t>Cluster_0 = 2819</a:t>
            </a:r>
          </a:p>
          <a:p>
            <a:r>
              <a:rPr lang="en-US" dirty="0">
                <a:solidFill>
                  <a:schemeClr val="bg1"/>
                </a:solidFill>
              </a:rPr>
              <a:t>Cluster_1 = 1181</a:t>
            </a:r>
          </a:p>
        </p:txBody>
      </p:sp>
      <p:sp>
        <p:nvSpPr>
          <p:cNvPr id="92" name="Rectangle 91">
            <a:extLst>
              <a:ext uri="{FF2B5EF4-FFF2-40B4-BE49-F238E27FC236}">
                <a16:creationId xmlns:a16="http://schemas.microsoft.com/office/drawing/2014/main" id="{5014FF2D-4863-43AA-82A7-958E9F743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6DC4F387-D935-48CB-A4DB-55848412D362}"/>
              </a:ext>
            </a:extLst>
          </p:cNvPr>
          <p:cNvPicPr>
            <a:picLocks noChangeAspect="1"/>
          </p:cNvPicPr>
          <p:nvPr/>
        </p:nvPicPr>
        <p:blipFill>
          <a:blip r:embed="rId3"/>
          <a:stretch>
            <a:fillRect/>
          </a:stretch>
        </p:blipFill>
        <p:spPr>
          <a:xfrm>
            <a:off x="8214218" y="1946641"/>
            <a:ext cx="3576937" cy="4073159"/>
          </a:xfrm>
          <a:prstGeom prst="rect">
            <a:avLst/>
          </a:prstGeom>
        </p:spPr>
      </p:pic>
      <p:pic>
        <p:nvPicPr>
          <p:cNvPr id="4" name="Picture 3">
            <a:extLst>
              <a:ext uri="{FF2B5EF4-FFF2-40B4-BE49-F238E27FC236}">
                <a16:creationId xmlns:a16="http://schemas.microsoft.com/office/drawing/2014/main" id="{2C3206FE-F140-4071-8564-C080F36720CB}"/>
              </a:ext>
            </a:extLst>
          </p:cNvPr>
          <p:cNvPicPr>
            <a:picLocks noChangeAspect="1"/>
          </p:cNvPicPr>
          <p:nvPr/>
        </p:nvPicPr>
        <p:blipFill>
          <a:blip r:embed="rId4"/>
          <a:stretch>
            <a:fillRect/>
          </a:stretch>
        </p:blipFill>
        <p:spPr>
          <a:xfrm>
            <a:off x="5577674" y="2059729"/>
            <a:ext cx="2296292" cy="1699050"/>
          </a:xfrm>
          <a:prstGeom prst="rect">
            <a:avLst/>
          </a:prstGeom>
        </p:spPr>
      </p:pic>
      <p:sp>
        <p:nvSpPr>
          <p:cNvPr id="19" name="TextBox 18">
            <a:extLst>
              <a:ext uri="{FF2B5EF4-FFF2-40B4-BE49-F238E27FC236}">
                <a16:creationId xmlns:a16="http://schemas.microsoft.com/office/drawing/2014/main" id="{09320CA2-FA49-477C-8DB1-FBD8EC582EA8}"/>
              </a:ext>
            </a:extLst>
          </p:cNvPr>
          <p:cNvSpPr txBox="1"/>
          <p:nvPr/>
        </p:nvSpPr>
        <p:spPr>
          <a:xfrm>
            <a:off x="9185015" y="1297416"/>
            <a:ext cx="1499123"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K-Means</a:t>
            </a:r>
          </a:p>
        </p:txBody>
      </p:sp>
      <p:sp>
        <p:nvSpPr>
          <p:cNvPr id="20" name="TextBox 19">
            <a:extLst>
              <a:ext uri="{FF2B5EF4-FFF2-40B4-BE49-F238E27FC236}">
                <a16:creationId xmlns:a16="http://schemas.microsoft.com/office/drawing/2014/main" id="{34449530-088A-4EA5-AE3A-F8E372F8C088}"/>
              </a:ext>
            </a:extLst>
          </p:cNvPr>
          <p:cNvSpPr txBox="1"/>
          <p:nvPr/>
        </p:nvSpPr>
        <p:spPr>
          <a:xfrm>
            <a:off x="5780991" y="1115645"/>
            <a:ext cx="2067555" cy="830997"/>
          </a:xfrm>
          <a:prstGeom prst="rect">
            <a:avLst/>
          </a:prstGeom>
          <a:noFill/>
        </p:spPr>
        <p:txBody>
          <a:bodyPr wrap="square" rtlCol="0">
            <a:spAutoFit/>
          </a:bodyPr>
          <a:lstStyle/>
          <a:p>
            <a:pPr algn="ctr"/>
            <a:r>
              <a:rPr lang="en-US" sz="2400" b="1" dirty="0">
                <a:effectLst>
                  <a:outerShdw blurRad="38100" dist="38100" dir="2700000" algn="tl">
                    <a:srgbClr val="000000">
                      <a:alpha val="43137"/>
                    </a:srgbClr>
                  </a:outerShdw>
                </a:effectLst>
              </a:rPr>
              <a:t>Affinity Propagation</a:t>
            </a:r>
          </a:p>
        </p:txBody>
      </p:sp>
      <p:sp>
        <p:nvSpPr>
          <p:cNvPr id="6" name="Rectangle 5">
            <a:extLst>
              <a:ext uri="{FF2B5EF4-FFF2-40B4-BE49-F238E27FC236}">
                <a16:creationId xmlns:a16="http://schemas.microsoft.com/office/drawing/2014/main" id="{675E600F-17BE-4BC1-9799-D646DBAFA539}"/>
              </a:ext>
            </a:extLst>
          </p:cNvPr>
          <p:cNvSpPr/>
          <p:nvPr/>
        </p:nvSpPr>
        <p:spPr>
          <a:xfrm>
            <a:off x="8253657" y="2285827"/>
            <a:ext cx="3595172" cy="12316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202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700" name="Group 83">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9701" name="Rectangle 84">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702" name="Oval 85">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3" name="Oval 86">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4" name="Oval 87">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9" name="Oval 88">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5" name="Oval 89">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70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93" name="Rectangle 92">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EAB093A-8D32-4B98-AB91-D2B7E16604F1}"/>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dirty="0">
                <a:solidFill>
                  <a:schemeClr val="bg2"/>
                </a:solidFill>
                <a:latin typeface="+mj-lt"/>
                <a:ea typeface="+mj-ea"/>
                <a:cs typeface="+mj-cs"/>
              </a:rPr>
              <a:t>American Airline tweets Clustering (2019)</a:t>
            </a:r>
          </a:p>
        </p:txBody>
      </p:sp>
      <p:grpSp>
        <p:nvGrpSpPr>
          <p:cNvPr id="95" name="Group 94">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96" name="Rectangle 95">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7"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8"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29698" name="Picture 2">
            <a:extLst>
              <a:ext uri="{FF2B5EF4-FFF2-40B4-BE49-F238E27FC236}">
                <a16:creationId xmlns:a16="http://schemas.microsoft.com/office/drawing/2014/main" id="{F3BA68EE-E765-45ED-AD10-6CB2472913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6088" y="1351552"/>
            <a:ext cx="8366662" cy="401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847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5E47C794-DD90-4D91-829F-2F92D74D4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8" name="Rectangle 137">
              <a:extLst>
                <a:ext uri="{FF2B5EF4-FFF2-40B4-BE49-F238E27FC236}">
                  <a16:creationId xmlns:a16="http://schemas.microsoft.com/office/drawing/2014/main" id="{A9A91F91-27C6-4301-95BB-38D75819E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9" name="Oval 138">
              <a:extLst>
                <a:ext uri="{FF2B5EF4-FFF2-40B4-BE49-F238E27FC236}">
                  <a16:creationId xmlns:a16="http://schemas.microsoft.com/office/drawing/2014/main" id="{A146DDC2-5A93-4B50-B8F4-B5311F9EC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0" name="Oval 139">
              <a:extLst>
                <a:ext uri="{FF2B5EF4-FFF2-40B4-BE49-F238E27FC236}">
                  <a16:creationId xmlns:a16="http://schemas.microsoft.com/office/drawing/2014/main" id="{19AA3227-4C96-4188-B279-CBD4D28FA0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63943AC8-1C36-402E-9CF9-236EC8994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2" name="Freeform 5">
              <a:extLst>
                <a:ext uri="{FF2B5EF4-FFF2-40B4-BE49-F238E27FC236}">
                  <a16:creationId xmlns:a16="http://schemas.microsoft.com/office/drawing/2014/main" id="{107455A9-9423-4813-B4F5-5987FC50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5523852" y="18006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3" name="Freeform 5">
              <a:extLst>
                <a:ext uri="{FF2B5EF4-FFF2-40B4-BE49-F238E27FC236}">
                  <a16:creationId xmlns:a16="http://schemas.microsoft.com/office/drawing/2014/main" id="{553DE0C0-A442-421A-BC88-7C91FBC0D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4612744" y="27763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44" name="Freeform 5">
              <a:extLst>
                <a:ext uri="{FF2B5EF4-FFF2-40B4-BE49-F238E27FC236}">
                  <a16:creationId xmlns:a16="http://schemas.microsoft.com/office/drawing/2014/main" id="{0D557BDA-150C-4379-BDD2-E213125900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26B0C9A5-7A8C-46B4-AA6D-B523921B8FEE}"/>
              </a:ext>
            </a:extLst>
          </p:cNvPr>
          <p:cNvSpPr>
            <a:spLocks noGrp="1"/>
          </p:cNvSpPr>
          <p:nvPr>
            <p:ph type="title"/>
          </p:nvPr>
        </p:nvSpPr>
        <p:spPr>
          <a:xfrm>
            <a:off x="607908" y="794673"/>
            <a:ext cx="6425580" cy="1622322"/>
          </a:xfrm>
        </p:spPr>
        <p:txBody>
          <a:bodyPr>
            <a:normAutofit/>
          </a:bodyPr>
          <a:lstStyle/>
          <a:p>
            <a:r>
              <a:rPr lang="en-US" dirty="0"/>
              <a:t>Project Objectives</a:t>
            </a:r>
          </a:p>
        </p:txBody>
      </p:sp>
      <p:sp>
        <p:nvSpPr>
          <p:cNvPr id="3" name="Content Placeholder 2">
            <a:extLst>
              <a:ext uri="{FF2B5EF4-FFF2-40B4-BE49-F238E27FC236}">
                <a16:creationId xmlns:a16="http://schemas.microsoft.com/office/drawing/2014/main" id="{B2693D29-C261-4E88-8111-777DD0BCE779}"/>
              </a:ext>
            </a:extLst>
          </p:cNvPr>
          <p:cNvSpPr>
            <a:spLocks noGrp="1"/>
          </p:cNvSpPr>
          <p:nvPr>
            <p:ph idx="1"/>
          </p:nvPr>
        </p:nvSpPr>
        <p:spPr>
          <a:xfrm>
            <a:off x="607910" y="2152557"/>
            <a:ext cx="6456769" cy="3811740"/>
          </a:xfrm>
        </p:spPr>
        <p:txBody>
          <a:bodyPr anchor="ctr">
            <a:normAutofit/>
          </a:bodyPr>
          <a:lstStyle/>
          <a:p>
            <a:r>
              <a:rPr lang="en-US" dirty="0">
                <a:solidFill>
                  <a:schemeClr val="bg1"/>
                </a:solidFill>
              </a:rPr>
              <a:t>Analyze the reasons of high number and percentage of negative tweets for American airline compare to competitors</a:t>
            </a:r>
          </a:p>
          <a:p>
            <a:r>
              <a:rPr lang="en-US" dirty="0">
                <a:solidFill>
                  <a:schemeClr val="bg1"/>
                </a:solidFill>
              </a:rPr>
              <a:t>Build tweets sentiment prediction model to use for future periodic analysis</a:t>
            </a:r>
          </a:p>
          <a:p>
            <a:r>
              <a:rPr lang="en-US" dirty="0">
                <a:solidFill>
                  <a:schemeClr val="bg1"/>
                </a:solidFill>
              </a:rPr>
              <a:t>Tweets segmentation using clustering to further understand the types of tweets</a:t>
            </a:r>
          </a:p>
        </p:txBody>
      </p:sp>
      <p:pic>
        <p:nvPicPr>
          <p:cNvPr id="3076" name="Picture 4" descr="Image result for research question">
            <a:extLst>
              <a:ext uri="{FF2B5EF4-FFF2-40B4-BE49-F238E27FC236}">
                <a16:creationId xmlns:a16="http://schemas.microsoft.com/office/drawing/2014/main" id="{0A6EA283-45C6-4EBB-BBB2-BE2700C7FC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26328" y="2097045"/>
            <a:ext cx="4017216" cy="2681491"/>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190D4F95-AC40-4C7F-8794-DF2B6F750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81709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462" name="Group 136">
            <a:extLst>
              <a:ext uri="{FF2B5EF4-FFF2-40B4-BE49-F238E27FC236}">
                <a16:creationId xmlns:a16="http://schemas.microsoft.com/office/drawing/2014/main" id="{CD950F15-6D99-47E2-B154-2C00E88EA1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9463" name="Rectangle 137">
              <a:extLst>
                <a:ext uri="{FF2B5EF4-FFF2-40B4-BE49-F238E27FC236}">
                  <a16:creationId xmlns:a16="http://schemas.microsoft.com/office/drawing/2014/main" id="{1A14C901-D8C8-4CD1-AAA5-1A817CF01E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464" name="Oval 138">
              <a:extLst>
                <a:ext uri="{FF2B5EF4-FFF2-40B4-BE49-F238E27FC236}">
                  <a16:creationId xmlns:a16="http://schemas.microsoft.com/office/drawing/2014/main" id="{197C4951-D8F5-46FB-8B71-688125345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5" name="Oval 139">
              <a:extLst>
                <a:ext uri="{FF2B5EF4-FFF2-40B4-BE49-F238E27FC236}">
                  <a16:creationId xmlns:a16="http://schemas.microsoft.com/office/drawing/2014/main" id="{F86A28D8-A49D-4FCF-A23D-E67EB998D2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6" name="Oval 140">
              <a:extLst>
                <a:ext uri="{FF2B5EF4-FFF2-40B4-BE49-F238E27FC236}">
                  <a16:creationId xmlns:a16="http://schemas.microsoft.com/office/drawing/2014/main" id="{E5457A18-54B4-4D19-8822-970FB0CF6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467" name="Oval 141">
              <a:extLst>
                <a:ext uri="{FF2B5EF4-FFF2-40B4-BE49-F238E27FC236}">
                  <a16:creationId xmlns:a16="http://schemas.microsoft.com/office/drawing/2014/main" id="{2FD1E74F-5193-4410-8D57-F2F44EDBC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3" name="Oval 142">
              <a:extLst>
                <a:ext uri="{FF2B5EF4-FFF2-40B4-BE49-F238E27FC236}">
                  <a16:creationId xmlns:a16="http://schemas.microsoft.com/office/drawing/2014/main" id="{3A60DA7D-DF3C-42E6-B8E7-CA05113A2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4" name="Freeform 5">
              <a:extLst>
                <a:ext uri="{FF2B5EF4-FFF2-40B4-BE49-F238E27FC236}">
                  <a16:creationId xmlns:a16="http://schemas.microsoft.com/office/drawing/2014/main" id="{49DD32C2-73A0-44F9-A340-1E4DBD5213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6" name="Rectangle 145">
            <a:extLst>
              <a:ext uri="{FF2B5EF4-FFF2-40B4-BE49-F238E27FC236}">
                <a16:creationId xmlns:a16="http://schemas.microsoft.com/office/drawing/2014/main" id="{4FE4FEFB-1CF6-42E6-A494-7745875401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468" name="Rectangle 147">
            <a:extLst>
              <a:ext uri="{FF2B5EF4-FFF2-40B4-BE49-F238E27FC236}">
                <a16:creationId xmlns:a16="http://schemas.microsoft.com/office/drawing/2014/main" id="{96CE3EAE-806C-4E7B-A488-876752177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0" name="Oval 149">
            <a:extLst>
              <a:ext uri="{FF2B5EF4-FFF2-40B4-BE49-F238E27FC236}">
                <a16:creationId xmlns:a16="http://schemas.microsoft.com/office/drawing/2014/main" id="{834478A1-1CB1-4FD1-B6CC-D6830657A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2" name="Oval 151">
            <a:extLst>
              <a:ext uri="{FF2B5EF4-FFF2-40B4-BE49-F238E27FC236}">
                <a16:creationId xmlns:a16="http://schemas.microsoft.com/office/drawing/2014/main" id="{4FE86CB6-F0BE-49A6-80C4-818FD4FCB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4" name="Freeform 5">
            <a:extLst>
              <a:ext uri="{FF2B5EF4-FFF2-40B4-BE49-F238E27FC236}">
                <a16:creationId xmlns:a16="http://schemas.microsoft.com/office/drawing/2014/main" id="{10407C14-94AC-4705-AA56-537871C30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1712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6" name="Freeform 5">
            <a:extLst>
              <a:ext uri="{FF2B5EF4-FFF2-40B4-BE49-F238E27FC236}">
                <a16:creationId xmlns:a16="http://schemas.microsoft.com/office/drawing/2014/main" id="{F628C334-2D10-4CEE-BAEF-C9CFB49C9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800000">
            <a:off x="457200" y="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8" name="Freeform 5">
            <a:extLst>
              <a:ext uri="{FF2B5EF4-FFF2-40B4-BE49-F238E27FC236}">
                <a16:creationId xmlns:a16="http://schemas.microsoft.com/office/drawing/2014/main" id="{34F7D70F-5AAF-4272-AE65-4A2C73A13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DD5ADAD1-9224-48C2-A9E3-956D9C25FCB0}"/>
              </a:ext>
            </a:extLst>
          </p:cNvPr>
          <p:cNvSpPr>
            <a:spLocks noGrp="1"/>
          </p:cNvSpPr>
          <p:nvPr>
            <p:ph type="title"/>
          </p:nvPr>
        </p:nvSpPr>
        <p:spPr>
          <a:xfrm>
            <a:off x="649975" y="4517136"/>
            <a:ext cx="10893095" cy="1174947"/>
          </a:xfrm>
        </p:spPr>
        <p:txBody>
          <a:bodyPr vert="horz" lIns="91440" tIns="45720" rIns="91440" bIns="45720" rtlCol="0" anchor="b">
            <a:normAutofit/>
          </a:bodyPr>
          <a:lstStyle/>
          <a:p>
            <a:pPr algn="ctr">
              <a:lnSpc>
                <a:spcPct val="90000"/>
              </a:lnSpc>
            </a:pPr>
            <a:r>
              <a:rPr lang="en-US" sz="4000" dirty="0"/>
              <a:t>American Airline tweets Clustering (2019)</a:t>
            </a:r>
            <a:endParaRPr lang="en-US" sz="3800" dirty="0">
              <a:effectLst>
                <a:outerShdw blurRad="38100" dist="38100" dir="2700000" algn="tl">
                  <a:srgbClr val="000000">
                    <a:alpha val="43137"/>
                  </a:srgbClr>
                </a:outerShdw>
              </a:effectLst>
            </a:endParaRPr>
          </a:p>
        </p:txBody>
      </p:sp>
      <p:sp>
        <p:nvSpPr>
          <p:cNvPr id="160" name="Rectangle 159">
            <a:extLst>
              <a:ext uri="{FF2B5EF4-FFF2-40B4-BE49-F238E27FC236}">
                <a16:creationId xmlns:a16="http://schemas.microsoft.com/office/drawing/2014/main" id="{6DF9B5BE-F531-4301-81F9-7BEBF4E71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TextBox 47">
            <a:extLst>
              <a:ext uri="{FF2B5EF4-FFF2-40B4-BE49-F238E27FC236}">
                <a16:creationId xmlns:a16="http://schemas.microsoft.com/office/drawing/2014/main" id="{EB168A74-6602-490B-A779-047AA94A2123}"/>
              </a:ext>
            </a:extLst>
          </p:cNvPr>
          <p:cNvSpPr txBox="1"/>
          <p:nvPr/>
        </p:nvSpPr>
        <p:spPr>
          <a:xfrm>
            <a:off x="7808912" y="370684"/>
            <a:ext cx="16002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Cluster_1</a:t>
            </a:r>
          </a:p>
        </p:txBody>
      </p:sp>
      <p:sp>
        <p:nvSpPr>
          <p:cNvPr id="49" name="TextBox 48">
            <a:extLst>
              <a:ext uri="{FF2B5EF4-FFF2-40B4-BE49-F238E27FC236}">
                <a16:creationId xmlns:a16="http://schemas.microsoft.com/office/drawing/2014/main" id="{B795F33D-928A-4EF5-A056-D8D06FC0F286}"/>
              </a:ext>
            </a:extLst>
          </p:cNvPr>
          <p:cNvSpPr txBox="1"/>
          <p:nvPr/>
        </p:nvSpPr>
        <p:spPr>
          <a:xfrm>
            <a:off x="2713719" y="370684"/>
            <a:ext cx="1600200" cy="461665"/>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rPr>
              <a:t>Cluster_0</a:t>
            </a:r>
          </a:p>
        </p:txBody>
      </p:sp>
      <p:pic>
        <p:nvPicPr>
          <p:cNvPr id="32770" name="Picture 2">
            <a:extLst>
              <a:ext uri="{FF2B5EF4-FFF2-40B4-BE49-F238E27FC236}">
                <a16:creationId xmlns:a16="http://schemas.microsoft.com/office/drawing/2014/main" id="{C0F2F547-B9AC-4894-819E-226647766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70" y="885825"/>
            <a:ext cx="5204131" cy="2729868"/>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5DFCEAC3-44C7-4502-B7A6-BE73D5270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049" y="906685"/>
            <a:ext cx="5164363" cy="270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9387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C007-4D2F-4785-94D3-7364C8CA3893}"/>
              </a:ext>
            </a:extLst>
          </p:cNvPr>
          <p:cNvSpPr>
            <a:spLocks noGrp="1"/>
          </p:cNvSpPr>
          <p:nvPr>
            <p:ph type="title"/>
          </p:nvPr>
        </p:nvSpPr>
        <p:spPr/>
        <p:txBody>
          <a:bodyPr/>
          <a:lstStyle/>
          <a:p>
            <a:r>
              <a:rPr lang="en-US" dirty="0"/>
              <a:t>Conclusion &amp; Recommendations</a:t>
            </a:r>
            <a:br>
              <a:rPr lang="en-US" dirty="0"/>
            </a:br>
            <a:endParaRPr lang="en-US" dirty="0"/>
          </a:p>
        </p:txBody>
      </p:sp>
      <p:sp>
        <p:nvSpPr>
          <p:cNvPr id="3" name="Content Placeholder 2">
            <a:extLst>
              <a:ext uri="{FF2B5EF4-FFF2-40B4-BE49-F238E27FC236}">
                <a16:creationId xmlns:a16="http://schemas.microsoft.com/office/drawing/2014/main" id="{C8AF34B4-B312-426C-B487-49432D8E3C8C}"/>
              </a:ext>
            </a:extLst>
          </p:cNvPr>
          <p:cNvSpPr>
            <a:spLocks noGrp="1"/>
          </p:cNvSpPr>
          <p:nvPr>
            <p:ph idx="1"/>
          </p:nvPr>
        </p:nvSpPr>
        <p:spPr>
          <a:xfrm>
            <a:off x="1154953" y="2346158"/>
            <a:ext cx="8825659" cy="4174957"/>
          </a:xfrm>
        </p:spPr>
        <p:txBody>
          <a:bodyPr>
            <a:normAutofit/>
          </a:bodyPr>
          <a:lstStyle/>
          <a:p>
            <a:pPr marL="0" indent="0" algn="just">
              <a:buNone/>
            </a:pPr>
            <a:r>
              <a:rPr lang="en-US" sz="2600" b="1" u="sng" dirty="0">
                <a:solidFill>
                  <a:schemeClr val="tx1"/>
                </a:solidFill>
                <a:effectLst>
                  <a:outerShdw blurRad="38100" dist="38100" dir="2700000" algn="tl">
                    <a:srgbClr val="000000">
                      <a:alpha val="43137"/>
                    </a:srgbClr>
                  </a:outerShdw>
                </a:effectLst>
              </a:rPr>
              <a:t>Analysis</a:t>
            </a:r>
          </a:p>
          <a:p>
            <a:pPr algn="just"/>
            <a:r>
              <a:rPr lang="en-US" dirty="0"/>
              <a:t>Almost 50% of the customer service-related tweets were addressing American. </a:t>
            </a:r>
          </a:p>
          <a:p>
            <a:pPr algn="just"/>
            <a:r>
              <a:rPr lang="en-US" dirty="0"/>
              <a:t>The more frustrated American airlines passengers were frustrated due to issues related to late and cancelled flights. Together with a poor customer service this resulted in escalated negative tweets on the airline.</a:t>
            </a:r>
          </a:p>
          <a:p>
            <a:pPr algn="just"/>
            <a:r>
              <a:rPr lang="en-US" dirty="0"/>
              <a:t>It is not possible to control all flights delay and cancellation, but it can be minimized by more efficient planning and management. When flight are cancelled or delayed, American should provide a good customer service to use this setback as an opportunity of turning negative thoughts to positive ones.</a:t>
            </a:r>
          </a:p>
        </p:txBody>
      </p:sp>
    </p:spTree>
    <p:extLst>
      <p:ext uri="{BB962C8B-B14F-4D97-AF65-F5344CB8AC3E}">
        <p14:creationId xmlns:p14="http://schemas.microsoft.com/office/powerpoint/2010/main" val="2552891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C007-4D2F-4785-94D3-7364C8CA3893}"/>
              </a:ext>
            </a:extLst>
          </p:cNvPr>
          <p:cNvSpPr>
            <a:spLocks noGrp="1"/>
          </p:cNvSpPr>
          <p:nvPr>
            <p:ph type="title"/>
          </p:nvPr>
        </p:nvSpPr>
        <p:spPr/>
        <p:txBody>
          <a:bodyPr/>
          <a:lstStyle/>
          <a:p>
            <a:r>
              <a:rPr lang="en-US" dirty="0"/>
              <a:t>Conclusion &amp; Recommendations</a:t>
            </a:r>
            <a:br>
              <a:rPr lang="en-US" dirty="0"/>
            </a:br>
            <a:endParaRPr lang="en-US" dirty="0"/>
          </a:p>
        </p:txBody>
      </p:sp>
      <p:sp>
        <p:nvSpPr>
          <p:cNvPr id="3" name="Content Placeholder 2">
            <a:extLst>
              <a:ext uri="{FF2B5EF4-FFF2-40B4-BE49-F238E27FC236}">
                <a16:creationId xmlns:a16="http://schemas.microsoft.com/office/drawing/2014/main" id="{C8AF34B4-B312-426C-B487-49432D8E3C8C}"/>
              </a:ext>
            </a:extLst>
          </p:cNvPr>
          <p:cNvSpPr>
            <a:spLocks noGrp="1"/>
          </p:cNvSpPr>
          <p:nvPr>
            <p:ph idx="1"/>
          </p:nvPr>
        </p:nvSpPr>
        <p:spPr>
          <a:xfrm>
            <a:off x="1154953" y="2346158"/>
            <a:ext cx="8825659" cy="4174957"/>
          </a:xfrm>
        </p:spPr>
        <p:txBody>
          <a:bodyPr>
            <a:normAutofit/>
          </a:bodyPr>
          <a:lstStyle/>
          <a:p>
            <a:pPr marL="0" indent="0" algn="just">
              <a:buNone/>
            </a:pPr>
            <a:r>
              <a:rPr lang="en-US" sz="2600" b="1" u="sng" dirty="0">
                <a:solidFill>
                  <a:schemeClr val="tx1"/>
                </a:solidFill>
                <a:effectLst>
                  <a:outerShdw blurRad="38100" dist="38100" dir="2700000" algn="tl">
                    <a:srgbClr val="000000">
                      <a:alpha val="43137"/>
                    </a:srgbClr>
                  </a:outerShdw>
                </a:effectLst>
              </a:rPr>
              <a:t>Prediction Model</a:t>
            </a:r>
          </a:p>
          <a:p>
            <a:pPr algn="just"/>
            <a:r>
              <a:rPr lang="en-US" dirty="0"/>
              <a:t>A model using Count Vectorizer and Logistic Regression Classifier managed to predict the sentiment of the tweets with an accuracy prediction close to %80. This model can be used periodically to assess customer satisfaction and monitor progress.</a:t>
            </a:r>
          </a:p>
          <a:p>
            <a:pPr algn="just"/>
            <a:r>
              <a:rPr lang="en-US" dirty="0"/>
              <a:t> The model was tested on 2019 data and received an accuracy of 99.30%.</a:t>
            </a:r>
          </a:p>
          <a:p>
            <a:pPr algn="just"/>
            <a:r>
              <a:rPr lang="en-US" dirty="0"/>
              <a:t>2019 Tweets sentiments were more balanced and showed improvement in customer service.</a:t>
            </a:r>
          </a:p>
        </p:txBody>
      </p:sp>
    </p:spTree>
    <p:extLst>
      <p:ext uri="{BB962C8B-B14F-4D97-AF65-F5344CB8AC3E}">
        <p14:creationId xmlns:p14="http://schemas.microsoft.com/office/powerpoint/2010/main" val="1966343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C007-4D2F-4785-94D3-7364C8CA3893}"/>
              </a:ext>
            </a:extLst>
          </p:cNvPr>
          <p:cNvSpPr>
            <a:spLocks noGrp="1"/>
          </p:cNvSpPr>
          <p:nvPr>
            <p:ph type="title"/>
          </p:nvPr>
        </p:nvSpPr>
        <p:spPr/>
        <p:txBody>
          <a:bodyPr/>
          <a:lstStyle/>
          <a:p>
            <a:r>
              <a:rPr lang="en-US" dirty="0"/>
              <a:t>Conclusion &amp; Recommendations</a:t>
            </a:r>
            <a:br>
              <a:rPr lang="en-US" dirty="0"/>
            </a:br>
            <a:endParaRPr lang="en-US" dirty="0"/>
          </a:p>
        </p:txBody>
      </p:sp>
      <p:sp>
        <p:nvSpPr>
          <p:cNvPr id="3" name="Content Placeholder 2">
            <a:extLst>
              <a:ext uri="{FF2B5EF4-FFF2-40B4-BE49-F238E27FC236}">
                <a16:creationId xmlns:a16="http://schemas.microsoft.com/office/drawing/2014/main" id="{C8AF34B4-B312-426C-B487-49432D8E3C8C}"/>
              </a:ext>
            </a:extLst>
          </p:cNvPr>
          <p:cNvSpPr>
            <a:spLocks noGrp="1"/>
          </p:cNvSpPr>
          <p:nvPr>
            <p:ph idx="1"/>
          </p:nvPr>
        </p:nvSpPr>
        <p:spPr>
          <a:xfrm>
            <a:off x="1154953" y="2346158"/>
            <a:ext cx="8825659" cy="4174957"/>
          </a:xfrm>
        </p:spPr>
        <p:txBody>
          <a:bodyPr>
            <a:normAutofit/>
          </a:bodyPr>
          <a:lstStyle/>
          <a:p>
            <a:pPr marL="0" indent="0" algn="just">
              <a:buNone/>
            </a:pPr>
            <a:r>
              <a:rPr lang="en-US" sz="2600" b="1" u="sng" dirty="0">
                <a:solidFill>
                  <a:schemeClr val="tx1"/>
                </a:solidFill>
                <a:effectLst>
                  <a:outerShdw blurRad="38100" dist="38100" dir="2700000" algn="tl">
                    <a:srgbClr val="000000">
                      <a:alpha val="43137"/>
                    </a:srgbClr>
                  </a:outerShdw>
                </a:effectLst>
              </a:rPr>
              <a:t>Clustering Model</a:t>
            </a:r>
          </a:p>
          <a:p>
            <a:pPr algn="just"/>
            <a:r>
              <a:rPr lang="en-US" dirty="0"/>
              <a:t>2015 data was easier to define the difference between the clusters, the first group of customers are balanced, there is a relatively high proportion of negative tweets with no clear reason, and less cancelled and late flights issues. The second group represents the frustrated customers tweets (83%), those customers are frustrated mainly due to customer service and flights schedule issues.</a:t>
            </a:r>
          </a:p>
          <a:p>
            <a:pPr algn="just"/>
            <a:r>
              <a:rPr lang="en-US" dirty="0"/>
              <a:t>2019 data was harder to define the difference between the clusters. Both clusters are balanced with slight difference between them. The first group represents tweets related to time and scheduling issues, tweets are slightly negative to the rest of the tweets. the second group represents tweets related to exhausting and vouchers. It might be related to issues passengers raised looking for compensation in terms of flight vouchers. </a:t>
            </a:r>
          </a:p>
        </p:txBody>
      </p:sp>
    </p:spTree>
    <p:extLst>
      <p:ext uri="{BB962C8B-B14F-4D97-AF65-F5344CB8AC3E}">
        <p14:creationId xmlns:p14="http://schemas.microsoft.com/office/powerpoint/2010/main" val="126027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3F6AE-72A4-4A15-889F-6E04C227027F}"/>
              </a:ext>
            </a:extLst>
          </p:cNvPr>
          <p:cNvSpPr>
            <a:spLocks noGrp="1"/>
          </p:cNvSpPr>
          <p:nvPr>
            <p:ph type="title"/>
          </p:nvPr>
        </p:nvSpPr>
        <p:spPr/>
        <p:txBody>
          <a:bodyPr/>
          <a:lstStyle/>
          <a:p>
            <a:r>
              <a:rPr lang="en-US" dirty="0"/>
              <a:t>Weak Points and Shortcomings </a:t>
            </a:r>
            <a:br>
              <a:rPr lang="en-US" dirty="0"/>
            </a:br>
            <a:endParaRPr lang="en-US" dirty="0"/>
          </a:p>
        </p:txBody>
      </p:sp>
      <p:sp>
        <p:nvSpPr>
          <p:cNvPr id="3" name="Content Placeholder 2">
            <a:extLst>
              <a:ext uri="{FF2B5EF4-FFF2-40B4-BE49-F238E27FC236}">
                <a16:creationId xmlns:a16="http://schemas.microsoft.com/office/drawing/2014/main" id="{B0FDEEB1-EB9A-4639-B5FD-E8DA0A78DC3C}"/>
              </a:ext>
            </a:extLst>
          </p:cNvPr>
          <p:cNvSpPr>
            <a:spLocks noGrp="1"/>
          </p:cNvSpPr>
          <p:nvPr>
            <p:ph idx="1"/>
          </p:nvPr>
        </p:nvSpPr>
        <p:spPr>
          <a:xfrm>
            <a:off x="1154954" y="2603500"/>
            <a:ext cx="10118635" cy="4086058"/>
          </a:xfrm>
        </p:spPr>
        <p:txBody>
          <a:bodyPr>
            <a:normAutofit/>
          </a:bodyPr>
          <a:lstStyle/>
          <a:p>
            <a:pPr algn="just"/>
            <a:r>
              <a:rPr lang="en-US" dirty="0"/>
              <a:t>The size of the data is relatively small for tweets with limited number of words per tweet. The size of the data should be in hundred thousands or millions to achieve better result.</a:t>
            </a:r>
          </a:p>
          <a:p>
            <a:pPr algn="just"/>
            <a:r>
              <a:rPr lang="en-US" dirty="0"/>
              <a:t>The sentiment labeling of the data need to be improved. providing more key words and build aviation related sentiment labeling will improve the performance. Deep learning could be a way for more improvement.</a:t>
            </a:r>
          </a:p>
          <a:p>
            <a:pPr algn="just"/>
            <a:r>
              <a:rPr lang="en-US" dirty="0"/>
              <a:t>Competitors data should be collected as well in the year 2019. This can help in identifying how American is doing compare to competitors as the case for year 2015, but due to time constraints I could not do it.</a:t>
            </a:r>
          </a:p>
          <a:p>
            <a:pPr algn="just"/>
            <a:r>
              <a:rPr lang="en-US" dirty="0"/>
              <a:t>The tweets were collected in specific limited period (week or two from a specific year and month), this can not be generalized on the whole satisfaction of the customers, larger period span is advised.</a:t>
            </a:r>
          </a:p>
          <a:p>
            <a:pPr algn="just"/>
            <a:endParaRPr lang="en-US" dirty="0"/>
          </a:p>
        </p:txBody>
      </p:sp>
    </p:spTree>
    <p:extLst>
      <p:ext uri="{BB962C8B-B14F-4D97-AF65-F5344CB8AC3E}">
        <p14:creationId xmlns:p14="http://schemas.microsoft.com/office/powerpoint/2010/main" val="3460101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650" name="Picture 2" descr="Image result for Q&amp;A">
            <a:extLst>
              <a:ext uri="{FF2B5EF4-FFF2-40B4-BE49-F238E27FC236}">
                <a16:creationId xmlns:a16="http://schemas.microsoft.com/office/drawing/2014/main" id="{0F58EFD3-81F1-41A5-8399-E0E2459558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383" r="1" b="5117"/>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196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7F0D9-4149-4EF6-9341-9C376022BCC3}"/>
              </a:ext>
            </a:extLst>
          </p:cNvPr>
          <p:cNvSpPr>
            <a:spLocks noGrp="1"/>
          </p:cNvSpPr>
          <p:nvPr>
            <p:ph type="title"/>
          </p:nvPr>
        </p:nvSpPr>
        <p:spPr/>
        <p:txBody>
          <a:bodyPr/>
          <a:lstStyle/>
          <a:p>
            <a:r>
              <a:rPr lang="en-US" dirty="0"/>
              <a:t>Extra: Metrics for Model Selection</a:t>
            </a:r>
          </a:p>
        </p:txBody>
      </p:sp>
      <p:pic>
        <p:nvPicPr>
          <p:cNvPr id="3074" name="Picture 2">
            <a:extLst>
              <a:ext uri="{FF2B5EF4-FFF2-40B4-BE49-F238E27FC236}">
                <a16:creationId xmlns:a16="http://schemas.microsoft.com/office/drawing/2014/main" id="{DFF5EBBE-E99F-4A39-9C4A-2426C497E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954" y="2271184"/>
            <a:ext cx="89154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84AC9C8-2E50-4BF6-8832-6E0F5E9D7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5561545"/>
            <a:ext cx="38100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187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39A3-5A1D-49A9-BCCE-20226D110B97}"/>
              </a:ext>
            </a:extLst>
          </p:cNvPr>
          <p:cNvSpPr>
            <a:spLocks noGrp="1"/>
          </p:cNvSpPr>
          <p:nvPr>
            <p:ph type="title"/>
          </p:nvPr>
        </p:nvSpPr>
        <p:spPr/>
        <p:txBody>
          <a:bodyPr>
            <a:normAutofit/>
          </a:bodyPr>
          <a:lstStyle/>
          <a:p>
            <a:r>
              <a:rPr lang="en-US" dirty="0">
                <a:solidFill>
                  <a:srgbClr val="EBEBEB"/>
                </a:solidFill>
              </a:rPr>
              <a:t>Data</a:t>
            </a:r>
          </a:p>
        </p:txBody>
      </p:sp>
      <p:sp>
        <p:nvSpPr>
          <p:cNvPr id="3" name="Content Placeholder 2">
            <a:extLst>
              <a:ext uri="{FF2B5EF4-FFF2-40B4-BE49-F238E27FC236}">
                <a16:creationId xmlns:a16="http://schemas.microsoft.com/office/drawing/2014/main" id="{E81E7E45-8926-40CA-AD95-E45024FC3A9B}"/>
              </a:ext>
            </a:extLst>
          </p:cNvPr>
          <p:cNvSpPr>
            <a:spLocks noGrp="1"/>
          </p:cNvSpPr>
          <p:nvPr>
            <p:ph idx="1"/>
          </p:nvPr>
        </p:nvSpPr>
        <p:spPr>
          <a:xfrm>
            <a:off x="495197" y="2162009"/>
            <a:ext cx="5132142" cy="4036940"/>
          </a:xfrm>
        </p:spPr>
        <p:txBody>
          <a:bodyPr anchor="ctr">
            <a:normAutofit/>
          </a:bodyPr>
          <a:lstStyle/>
          <a:p>
            <a:pPr marL="0" indent="0">
              <a:buNone/>
            </a:pPr>
            <a:r>
              <a:rPr lang="en-US" sz="1600" b="1" u="sng" dirty="0">
                <a:solidFill>
                  <a:schemeClr val="tx1"/>
                </a:solidFill>
              </a:rPr>
              <a:t>Twitter US Airline Sentiment (Feb 2015):</a:t>
            </a:r>
          </a:p>
          <a:p>
            <a:r>
              <a:rPr lang="en-US" sz="1600" dirty="0">
                <a:solidFill>
                  <a:schemeClr val="tx1"/>
                </a:solidFill>
              </a:rPr>
              <a:t> </a:t>
            </a:r>
            <a:r>
              <a:rPr lang="en-US" sz="1600" dirty="0"/>
              <a:t>14,640 tweets for 6 major US airlines were scrapped and sentiment labeled. </a:t>
            </a:r>
          </a:p>
          <a:p>
            <a:r>
              <a:rPr lang="en-US" sz="1600" dirty="0"/>
              <a:t>Used Variables (airline sentiment, negative reason, name of the airline, and the text of the tweet)</a:t>
            </a:r>
          </a:p>
          <a:p>
            <a:r>
              <a:rPr lang="en-US" sz="1600" dirty="0"/>
              <a:t>All other columns were dropped from the data frame. 400 tweets were duplicated and removed from the dataset.</a:t>
            </a:r>
          </a:p>
        </p:txBody>
      </p:sp>
      <p:pic>
        <p:nvPicPr>
          <p:cNvPr id="5" name="Picture 8" descr="Image result for american airlines logo transparent">
            <a:extLst>
              <a:ext uri="{FF2B5EF4-FFF2-40B4-BE49-F238E27FC236}">
                <a16:creationId xmlns:a16="http://schemas.microsoft.com/office/drawing/2014/main" id="{C6724FCD-6D1A-4045-9CD2-2ABE06D2D0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5465" y="2146300"/>
            <a:ext cx="3946397" cy="12135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delta logo transparent">
            <a:extLst>
              <a:ext uri="{FF2B5EF4-FFF2-40B4-BE49-F238E27FC236}">
                <a16:creationId xmlns:a16="http://schemas.microsoft.com/office/drawing/2014/main" id="{95AF4956-CEB8-431D-BEE5-D2EDD9343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400" y="4312260"/>
            <a:ext cx="3622431" cy="10414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united logo transparent">
            <a:extLst>
              <a:ext uri="{FF2B5EF4-FFF2-40B4-BE49-F238E27FC236}">
                <a16:creationId xmlns:a16="http://schemas.microsoft.com/office/drawing/2014/main" id="{8994A0F2-37AF-4037-88A0-92CCEDF7C8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6349" y="4088423"/>
            <a:ext cx="3692769" cy="276957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southwest logo transparent">
            <a:extLst>
              <a:ext uri="{FF2B5EF4-FFF2-40B4-BE49-F238E27FC236}">
                <a16:creationId xmlns:a16="http://schemas.microsoft.com/office/drawing/2014/main" id="{C945236F-0C61-4224-9099-4798B230D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8315" y="5847616"/>
            <a:ext cx="3750195" cy="54934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virgin america logo transparent">
            <a:extLst>
              <a:ext uri="{FF2B5EF4-FFF2-40B4-BE49-F238E27FC236}">
                <a16:creationId xmlns:a16="http://schemas.microsoft.com/office/drawing/2014/main" id="{55575896-E325-4997-B035-5DD450E42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6232" y="2545740"/>
            <a:ext cx="3622431" cy="121351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us airways logo transparent">
            <a:extLst>
              <a:ext uri="{FF2B5EF4-FFF2-40B4-BE49-F238E27FC236}">
                <a16:creationId xmlns:a16="http://schemas.microsoft.com/office/drawing/2014/main" id="{5013A21D-6F20-4D67-B6A8-A1D22BA9E6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5480" y="2181957"/>
            <a:ext cx="3534508" cy="353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226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A45274E-51BA-45DB-A1AF-D9D2D3070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3" name="Group 72">
            <a:extLst>
              <a:ext uri="{FF2B5EF4-FFF2-40B4-BE49-F238E27FC236}">
                <a16:creationId xmlns:a16="http://schemas.microsoft.com/office/drawing/2014/main" id="{F23D49CA-BEDE-4AD1-B156-6E1CD672F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587"/>
            <a:ext cx="12192000" cy="6856413"/>
            <a:chOff x="0" y="1587"/>
            <a:chExt cx="12192000" cy="6856413"/>
          </a:xfrm>
        </p:grpSpPr>
        <p:sp>
          <p:nvSpPr>
            <p:cNvPr id="74" name="Oval 73">
              <a:extLst>
                <a:ext uri="{FF2B5EF4-FFF2-40B4-BE49-F238E27FC236}">
                  <a16:creationId xmlns:a16="http://schemas.microsoft.com/office/drawing/2014/main" id="{01C3C4EA-B476-435A-9415-082AC43498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Oval 74">
              <a:extLst>
                <a:ext uri="{FF2B5EF4-FFF2-40B4-BE49-F238E27FC236}">
                  <a16:creationId xmlns:a16="http://schemas.microsoft.com/office/drawing/2014/main" id="{31EDCF7B-9A1F-4B83-876B-10DF260AC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41E3788-48C7-46E5-B8FC-F6A199D6D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6700828" y="402165"/>
              <a:ext cx="506783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0BB7126D-A3C9-40BF-BC31-925239075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8" name="Freeform 5">
              <a:extLst>
                <a:ext uri="{FF2B5EF4-FFF2-40B4-BE49-F238E27FC236}">
                  <a16:creationId xmlns:a16="http://schemas.microsoft.com/office/drawing/2014/main" id="{57AC479E-6526-40E2-B438-017CD542F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9" name="Freeform 5">
              <a:extLst>
                <a:ext uri="{FF2B5EF4-FFF2-40B4-BE49-F238E27FC236}">
                  <a16:creationId xmlns:a16="http://schemas.microsoft.com/office/drawing/2014/main" id="{58512C16-E8B7-4D79-8ADA-20C4FDD933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3BD639A3-5A1D-49A9-BCCE-20226D110B97}"/>
              </a:ext>
            </a:extLst>
          </p:cNvPr>
          <p:cNvSpPr>
            <a:spLocks noGrp="1"/>
          </p:cNvSpPr>
          <p:nvPr>
            <p:ph type="title"/>
          </p:nvPr>
        </p:nvSpPr>
        <p:spPr>
          <a:xfrm>
            <a:off x="639098" y="629265"/>
            <a:ext cx="5132438" cy="1622322"/>
          </a:xfrm>
        </p:spPr>
        <p:txBody>
          <a:bodyPr>
            <a:normAutofit/>
          </a:bodyPr>
          <a:lstStyle/>
          <a:p>
            <a:r>
              <a:rPr lang="en-US"/>
              <a:t>Data</a:t>
            </a:r>
          </a:p>
        </p:txBody>
      </p:sp>
      <p:sp>
        <p:nvSpPr>
          <p:cNvPr id="3" name="Content Placeholder 2">
            <a:extLst>
              <a:ext uri="{FF2B5EF4-FFF2-40B4-BE49-F238E27FC236}">
                <a16:creationId xmlns:a16="http://schemas.microsoft.com/office/drawing/2014/main" id="{E81E7E45-8926-40CA-AD95-E45024FC3A9B}"/>
              </a:ext>
            </a:extLst>
          </p:cNvPr>
          <p:cNvSpPr>
            <a:spLocks noGrp="1"/>
          </p:cNvSpPr>
          <p:nvPr>
            <p:ph idx="1"/>
          </p:nvPr>
        </p:nvSpPr>
        <p:spPr>
          <a:xfrm>
            <a:off x="655503" y="1902919"/>
            <a:ext cx="5132439" cy="3811742"/>
          </a:xfrm>
        </p:spPr>
        <p:txBody>
          <a:bodyPr anchor="ctr">
            <a:normAutofit/>
          </a:bodyPr>
          <a:lstStyle/>
          <a:p>
            <a:pPr marL="0" indent="0">
              <a:buNone/>
            </a:pPr>
            <a:r>
              <a:rPr lang="en-US" b="1" u="sng" dirty="0">
                <a:solidFill>
                  <a:schemeClr val="bg1"/>
                </a:solidFill>
              </a:rPr>
              <a:t>Self Scrapped Data (Dec 2015):</a:t>
            </a:r>
          </a:p>
          <a:p>
            <a:r>
              <a:rPr lang="en-US" dirty="0">
                <a:solidFill>
                  <a:schemeClr val="bg1"/>
                </a:solidFill>
              </a:rPr>
              <a:t> 4,000 tweets for American Airlines were scrapped using tweeter </a:t>
            </a:r>
            <a:r>
              <a:rPr lang="en-US" dirty="0" err="1">
                <a:solidFill>
                  <a:schemeClr val="bg1"/>
                </a:solidFill>
              </a:rPr>
              <a:t>api</a:t>
            </a:r>
            <a:r>
              <a:rPr lang="en-US" dirty="0">
                <a:solidFill>
                  <a:schemeClr val="bg1"/>
                </a:solidFill>
              </a:rPr>
              <a:t>, and sentiment labeled using Sentiment Intensity Analyzer from </a:t>
            </a:r>
            <a:r>
              <a:rPr lang="en-US" dirty="0" err="1">
                <a:solidFill>
                  <a:schemeClr val="bg1"/>
                </a:solidFill>
              </a:rPr>
              <a:t>nltk</a:t>
            </a:r>
            <a:r>
              <a:rPr lang="en-US" dirty="0">
                <a:solidFill>
                  <a:schemeClr val="bg1"/>
                </a:solidFill>
              </a:rPr>
              <a:t> </a:t>
            </a:r>
            <a:r>
              <a:rPr lang="en-US" dirty="0" err="1">
                <a:solidFill>
                  <a:schemeClr val="bg1"/>
                </a:solidFill>
              </a:rPr>
              <a:t>vader</a:t>
            </a:r>
            <a:r>
              <a:rPr lang="en-US" dirty="0">
                <a:solidFill>
                  <a:schemeClr val="bg1"/>
                </a:solidFill>
              </a:rPr>
              <a:t> library. </a:t>
            </a:r>
          </a:p>
          <a:p>
            <a:r>
              <a:rPr lang="en-US" dirty="0">
                <a:solidFill>
                  <a:schemeClr val="bg1"/>
                </a:solidFill>
              </a:rPr>
              <a:t>This data frame has two variables only (text and sentiment)</a:t>
            </a:r>
          </a:p>
        </p:txBody>
      </p:sp>
      <p:pic>
        <p:nvPicPr>
          <p:cNvPr id="5" name="Picture 8" descr="Image result for american airlines logo transparent">
            <a:extLst>
              <a:ext uri="{FF2B5EF4-FFF2-40B4-BE49-F238E27FC236}">
                <a16:creationId xmlns:a16="http://schemas.microsoft.com/office/drawing/2014/main" id="{C6724FCD-6D1A-4045-9CD2-2ABE06D2D0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4836" y="1257888"/>
            <a:ext cx="4828707" cy="1484825"/>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31522963-0F54-4F24-84CB-4C262BF1F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100" name="Picture 4" descr="Image result for american airlines l">
            <a:extLst>
              <a:ext uri="{FF2B5EF4-FFF2-40B4-BE49-F238E27FC236}">
                <a16:creationId xmlns:a16="http://schemas.microsoft.com/office/drawing/2014/main" id="{2F7BD5E8-0139-4921-B219-C93DC2350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9685" y="3317723"/>
            <a:ext cx="4749290" cy="290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943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39A3-5A1D-49A9-BCCE-20226D110B97}"/>
              </a:ext>
            </a:extLst>
          </p:cNvPr>
          <p:cNvSpPr>
            <a:spLocks noGrp="1"/>
          </p:cNvSpPr>
          <p:nvPr>
            <p:ph type="title"/>
          </p:nvPr>
        </p:nvSpPr>
        <p:spPr>
          <a:xfrm>
            <a:off x="1154953" y="973668"/>
            <a:ext cx="8761413" cy="706964"/>
          </a:xfrm>
        </p:spPr>
        <p:txBody>
          <a:bodyPr>
            <a:normAutofit/>
          </a:bodyPr>
          <a:lstStyle/>
          <a:p>
            <a:r>
              <a:rPr lang="en-US" dirty="0"/>
              <a:t>Text Variables</a:t>
            </a:r>
          </a:p>
        </p:txBody>
      </p:sp>
      <p:sp>
        <p:nvSpPr>
          <p:cNvPr id="3" name="Content Placeholder 2">
            <a:extLst>
              <a:ext uri="{FF2B5EF4-FFF2-40B4-BE49-F238E27FC236}">
                <a16:creationId xmlns:a16="http://schemas.microsoft.com/office/drawing/2014/main" id="{E81E7E45-8926-40CA-AD95-E45024FC3A9B}"/>
              </a:ext>
            </a:extLst>
          </p:cNvPr>
          <p:cNvSpPr>
            <a:spLocks noGrp="1"/>
          </p:cNvSpPr>
          <p:nvPr>
            <p:ph idx="1"/>
          </p:nvPr>
        </p:nvSpPr>
        <p:spPr>
          <a:xfrm>
            <a:off x="680790" y="2602208"/>
            <a:ext cx="6657856" cy="3416300"/>
          </a:xfrm>
        </p:spPr>
        <p:txBody>
          <a:bodyPr anchor="ctr">
            <a:normAutofit/>
          </a:bodyPr>
          <a:lstStyle/>
          <a:p>
            <a:r>
              <a:rPr lang="en-US" sz="1600" dirty="0"/>
              <a:t>For both data frames text variables were created to be used in the perdition model, these variables are:</a:t>
            </a:r>
          </a:p>
          <a:p>
            <a:pPr lvl="1"/>
            <a:r>
              <a:rPr lang="en-US" sz="1400" dirty="0" err="1"/>
              <a:t>count_words</a:t>
            </a:r>
            <a:endParaRPr lang="en-US" sz="1400" dirty="0"/>
          </a:p>
          <a:p>
            <a:pPr lvl="1"/>
            <a:r>
              <a:rPr lang="en-US" sz="1400" dirty="0" err="1"/>
              <a:t>count_mentions</a:t>
            </a:r>
            <a:endParaRPr lang="en-US" sz="1400" dirty="0"/>
          </a:p>
          <a:p>
            <a:pPr lvl="1"/>
            <a:r>
              <a:rPr lang="en-US" sz="1400" dirty="0" err="1"/>
              <a:t>count_hashtags</a:t>
            </a:r>
            <a:endParaRPr lang="en-US" sz="1400" dirty="0"/>
          </a:p>
          <a:p>
            <a:pPr lvl="1"/>
            <a:r>
              <a:rPr lang="en-US" sz="1400" dirty="0" err="1"/>
              <a:t>count_capital_words</a:t>
            </a:r>
            <a:endParaRPr lang="en-US" sz="1400" dirty="0"/>
          </a:p>
          <a:p>
            <a:pPr lvl="1"/>
            <a:r>
              <a:rPr lang="en-US" sz="1400" dirty="0" err="1"/>
              <a:t>count_excl_quest_marks</a:t>
            </a:r>
            <a:endParaRPr lang="en-US" sz="1400" dirty="0"/>
          </a:p>
          <a:p>
            <a:pPr lvl="1"/>
            <a:r>
              <a:rPr lang="en-US" sz="1400" dirty="0" err="1"/>
              <a:t>count_emojis</a:t>
            </a:r>
            <a:endParaRPr lang="en-US" sz="1400" dirty="0"/>
          </a:p>
          <a:p>
            <a:pPr lvl="1"/>
            <a:endParaRPr lang="en-US" sz="1400" dirty="0"/>
          </a:p>
        </p:txBody>
      </p:sp>
      <p:pic>
        <p:nvPicPr>
          <p:cNvPr id="5" name="Picture 8" descr="Image result for american airlines logo transparent">
            <a:extLst>
              <a:ext uri="{FF2B5EF4-FFF2-40B4-BE49-F238E27FC236}">
                <a16:creationId xmlns:a16="http://schemas.microsoft.com/office/drawing/2014/main" id="{C6724FCD-6D1A-4045-9CD2-2ABE06D2D0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38645" y="2111180"/>
            <a:ext cx="4853355" cy="149240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788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39A3-5A1D-49A9-BCCE-20226D110B97}"/>
              </a:ext>
            </a:extLst>
          </p:cNvPr>
          <p:cNvSpPr>
            <a:spLocks noGrp="1"/>
          </p:cNvSpPr>
          <p:nvPr>
            <p:ph type="title"/>
          </p:nvPr>
        </p:nvSpPr>
        <p:spPr>
          <a:xfrm>
            <a:off x="1154953" y="973668"/>
            <a:ext cx="8761413" cy="706964"/>
          </a:xfrm>
        </p:spPr>
        <p:txBody>
          <a:bodyPr>
            <a:normAutofit/>
          </a:bodyPr>
          <a:lstStyle/>
          <a:p>
            <a:r>
              <a:rPr lang="en-US" dirty="0"/>
              <a:t>Text Cleaning</a:t>
            </a:r>
          </a:p>
        </p:txBody>
      </p:sp>
      <p:sp>
        <p:nvSpPr>
          <p:cNvPr id="3" name="Content Placeholder 2">
            <a:extLst>
              <a:ext uri="{FF2B5EF4-FFF2-40B4-BE49-F238E27FC236}">
                <a16:creationId xmlns:a16="http://schemas.microsoft.com/office/drawing/2014/main" id="{E81E7E45-8926-40CA-AD95-E45024FC3A9B}"/>
              </a:ext>
            </a:extLst>
          </p:cNvPr>
          <p:cNvSpPr>
            <a:spLocks noGrp="1"/>
          </p:cNvSpPr>
          <p:nvPr>
            <p:ph idx="1"/>
          </p:nvPr>
        </p:nvSpPr>
        <p:spPr>
          <a:xfrm>
            <a:off x="680789" y="2602208"/>
            <a:ext cx="8668983" cy="3416300"/>
          </a:xfrm>
        </p:spPr>
        <p:txBody>
          <a:bodyPr anchor="ctr">
            <a:normAutofit/>
          </a:bodyPr>
          <a:lstStyle/>
          <a:p>
            <a:r>
              <a:rPr lang="en-US" sz="1600" dirty="0"/>
              <a:t>Both data frames tweets text where cleaned by :</a:t>
            </a:r>
          </a:p>
          <a:p>
            <a:pPr lvl="1"/>
            <a:r>
              <a:rPr lang="en-US" sz="1400" dirty="0"/>
              <a:t>Removing all mentions (@)</a:t>
            </a:r>
          </a:p>
          <a:p>
            <a:pPr lvl="1"/>
            <a:r>
              <a:rPr lang="en-US" sz="1400" dirty="0"/>
              <a:t>Removing all the hash tags (#) but not the actual tag</a:t>
            </a:r>
          </a:p>
          <a:p>
            <a:pPr lvl="1"/>
            <a:r>
              <a:rPr lang="en-US" sz="1400" dirty="0"/>
              <a:t>Set all words to lowercase</a:t>
            </a:r>
          </a:p>
          <a:p>
            <a:pPr lvl="1"/>
            <a:r>
              <a:rPr lang="en-US" sz="1400" dirty="0"/>
              <a:t>Remove all punctuations</a:t>
            </a:r>
          </a:p>
          <a:p>
            <a:pPr lvl="1"/>
            <a:r>
              <a:rPr lang="en-US" sz="1400" dirty="0"/>
              <a:t>Remove all digits</a:t>
            </a:r>
          </a:p>
          <a:p>
            <a:pPr lvl="1"/>
            <a:r>
              <a:rPr lang="en-US" sz="1400" dirty="0"/>
              <a:t>Remove </a:t>
            </a:r>
            <a:r>
              <a:rPr lang="en-US" sz="1400" dirty="0" err="1"/>
              <a:t>stopwords</a:t>
            </a:r>
            <a:endParaRPr lang="en-US" sz="1400" dirty="0"/>
          </a:p>
          <a:p>
            <a:pPr lvl="1"/>
            <a:endParaRPr lang="en-US" sz="1400" dirty="0"/>
          </a:p>
        </p:txBody>
      </p:sp>
      <p:pic>
        <p:nvPicPr>
          <p:cNvPr id="5" name="Picture 8" descr="Image result for american airlines logo transparent">
            <a:extLst>
              <a:ext uri="{FF2B5EF4-FFF2-40B4-BE49-F238E27FC236}">
                <a16:creationId xmlns:a16="http://schemas.microsoft.com/office/drawing/2014/main" id="{C6724FCD-6D1A-4045-9CD2-2ABE06D2D0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38645" y="2073080"/>
            <a:ext cx="4853355" cy="1492405"/>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675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298B78F7-6841-4168-8538-3E26070861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764D568C-39BB-4394-A483-C7C185002D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Oval 72">
              <a:extLst>
                <a:ext uri="{FF2B5EF4-FFF2-40B4-BE49-F238E27FC236}">
                  <a16:creationId xmlns:a16="http://schemas.microsoft.com/office/drawing/2014/main" id="{CB70B903-F367-48EC-B214-D1D26FC70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4" name="Oval 73">
              <a:extLst>
                <a:ext uri="{FF2B5EF4-FFF2-40B4-BE49-F238E27FC236}">
                  <a16:creationId xmlns:a16="http://schemas.microsoft.com/office/drawing/2014/main" id="{45E5B732-80F6-496B-AC33-E0FD9395D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CC709F18-F3FB-4D14-B50D-6159067EB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6" name="Freeform 5">
              <a:extLst>
                <a:ext uri="{FF2B5EF4-FFF2-40B4-BE49-F238E27FC236}">
                  <a16:creationId xmlns:a16="http://schemas.microsoft.com/office/drawing/2014/main" id="{16E4A747-3382-4841-BCBE-78D416DEEC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7" name="Freeform 5">
              <a:extLst>
                <a:ext uri="{FF2B5EF4-FFF2-40B4-BE49-F238E27FC236}">
                  <a16:creationId xmlns:a16="http://schemas.microsoft.com/office/drawing/2014/main" id="{049AC68C-6F74-4DEB-9CD1-3E1C4EB2C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8" name="Freeform 5">
              <a:extLst>
                <a:ext uri="{FF2B5EF4-FFF2-40B4-BE49-F238E27FC236}">
                  <a16:creationId xmlns:a16="http://schemas.microsoft.com/office/drawing/2014/main" id="{3FB17BE8-AC72-4544-AFE9-F8C1C3EB65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373E4027-E25D-4712-91AA-FDDF7133D5A4}"/>
              </a:ext>
            </a:extLst>
          </p:cNvPr>
          <p:cNvSpPr>
            <a:spLocks noGrp="1"/>
          </p:cNvSpPr>
          <p:nvPr>
            <p:ph type="title"/>
          </p:nvPr>
        </p:nvSpPr>
        <p:spPr>
          <a:xfrm>
            <a:off x="655215" y="300601"/>
            <a:ext cx="5132438" cy="1622322"/>
          </a:xfrm>
        </p:spPr>
        <p:txBody>
          <a:bodyPr>
            <a:normAutofit/>
          </a:bodyPr>
          <a:lstStyle/>
          <a:p>
            <a:r>
              <a:rPr lang="en-US" dirty="0"/>
              <a:t>Data Exploration</a:t>
            </a:r>
          </a:p>
        </p:txBody>
      </p:sp>
      <p:sp>
        <p:nvSpPr>
          <p:cNvPr id="3" name="Content Placeholder 2">
            <a:extLst>
              <a:ext uri="{FF2B5EF4-FFF2-40B4-BE49-F238E27FC236}">
                <a16:creationId xmlns:a16="http://schemas.microsoft.com/office/drawing/2014/main" id="{169AD20C-CC98-41A3-816F-743082F026A5}"/>
              </a:ext>
            </a:extLst>
          </p:cNvPr>
          <p:cNvSpPr>
            <a:spLocks noGrp="1"/>
          </p:cNvSpPr>
          <p:nvPr>
            <p:ph idx="1"/>
          </p:nvPr>
        </p:nvSpPr>
        <p:spPr>
          <a:xfrm>
            <a:off x="624127" y="1470513"/>
            <a:ext cx="5132439" cy="4788540"/>
          </a:xfrm>
        </p:spPr>
        <p:txBody>
          <a:bodyPr anchor="ctr">
            <a:normAutofit lnSpcReduction="10000"/>
          </a:bodyPr>
          <a:lstStyle/>
          <a:p>
            <a:r>
              <a:rPr lang="en-US" dirty="0">
                <a:solidFill>
                  <a:schemeClr val="bg1"/>
                </a:solidFill>
              </a:rPr>
              <a:t>Percentage of Tweets for each Airline.</a:t>
            </a:r>
          </a:p>
          <a:p>
            <a:r>
              <a:rPr lang="en-US" dirty="0">
                <a:solidFill>
                  <a:schemeClr val="bg1"/>
                </a:solidFill>
              </a:rPr>
              <a:t>Tweets Sentiment Distribution.</a:t>
            </a:r>
          </a:p>
          <a:p>
            <a:pPr lvl="1"/>
            <a:r>
              <a:rPr lang="en-US" dirty="0">
                <a:solidFill>
                  <a:schemeClr val="bg1"/>
                </a:solidFill>
              </a:rPr>
              <a:t>Overall</a:t>
            </a:r>
          </a:p>
          <a:p>
            <a:pPr lvl="1"/>
            <a:r>
              <a:rPr lang="en-US" dirty="0">
                <a:solidFill>
                  <a:schemeClr val="bg1"/>
                </a:solidFill>
              </a:rPr>
              <a:t>Per Airline </a:t>
            </a:r>
          </a:p>
          <a:p>
            <a:r>
              <a:rPr lang="en-US" dirty="0">
                <a:solidFill>
                  <a:schemeClr val="bg1"/>
                </a:solidFill>
              </a:rPr>
              <a:t>Reason for negative Tweets:</a:t>
            </a:r>
          </a:p>
          <a:p>
            <a:pPr lvl="1"/>
            <a:r>
              <a:rPr lang="en-US" dirty="0">
                <a:solidFill>
                  <a:schemeClr val="bg1"/>
                </a:solidFill>
              </a:rPr>
              <a:t>Overall</a:t>
            </a:r>
          </a:p>
          <a:p>
            <a:pPr lvl="1"/>
            <a:r>
              <a:rPr lang="en-US" dirty="0">
                <a:solidFill>
                  <a:schemeClr val="bg1"/>
                </a:solidFill>
              </a:rPr>
              <a:t>American Airlines (American + US Airways)</a:t>
            </a:r>
          </a:p>
          <a:p>
            <a:pPr lvl="1"/>
            <a:r>
              <a:rPr lang="en-US" dirty="0">
                <a:solidFill>
                  <a:schemeClr val="bg1"/>
                </a:solidFill>
              </a:rPr>
              <a:t>Other Airlines</a:t>
            </a:r>
          </a:p>
          <a:p>
            <a:r>
              <a:rPr lang="en-US" dirty="0">
                <a:solidFill>
                  <a:schemeClr val="bg1"/>
                </a:solidFill>
              </a:rPr>
              <a:t>Most repeated Words in Negative Tweets:</a:t>
            </a:r>
          </a:p>
          <a:p>
            <a:pPr lvl="1"/>
            <a:r>
              <a:rPr lang="en-US" dirty="0">
                <a:solidFill>
                  <a:schemeClr val="bg1"/>
                </a:solidFill>
              </a:rPr>
              <a:t>Overall</a:t>
            </a:r>
          </a:p>
          <a:p>
            <a:pPr lvl="1"/>
            <a:r>
              <a:rPr lang="en-US" dirty="0">
                <a:solidFill>
                  <a:schemeClr val="bg1"/>
                </a:solidFill>
              </a:rPr>
              <a:t>American Airlines</a:t>
            </a:r>
          </a:p>
          <a:p>
            <a:r>
              <a:rPr lang="en-US" dirty="0">
                <a:solidFill>
                  <a:schemeClr val="bg1"/>
                </a:solidFill>
              </a:rPr>
              <a:t>Text Features Distribution</a:t>
            </a:r>
          </a:p>
        </p:txBody>
      </p:sp>
      <p:pic>
        <p:nvPicPr>
          <p:cNvPr id="4098" name="Picture 2" descr="Related image">
            <a:extLst>
              <a:ext uri="{FF2B5EF4-FFF2-40B4-BE49-F238E27FC236}">
                <a16:creationId xmlns:a16="http://schemas.microsoft.com/office/drawing/2014/main" id="{42B9ABFC-FBED-43C0-ABC7-CF5A33D36D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25157" y="1007642"/>
            <a:ext cx="4842716" cy="4842716"/>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B5BA6DB3-F246-4306-AA4A-B2E8EF6D7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780191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otalTime>15</TotalTime>
  <Words>1330</Words>
  <Application>Microsoft Office PowerPoint</Application>
  <PresentationFormat>Widescreen</PresentationFormat>
  <Paragraphs>172</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Century Gothic</vt:lpstr>
      <vt:lpstr>Wingdings 3</vt:lpstr>
      <vt:lpstr>Ion Boardroom</vt:lpstr>
      <vt:lpstr>American Airlines Tweets Sentiment Analysis</vt:lpstr>
      <vt:lpstr>Presentation Layout</vt:lpstr>
      <vt:lpstr>Introduction</vt:lpstr>
      <vt:lpstr>Project Objectives</vt:lpstr>
      <vt:lpstr>Data</vt:lpstr>
      <vt:lpstr>Data</vt:lpstr>
      <vt:lpstr>Text Variables</vt:lpstr>
      <vt:lpstr>Text Cleaning</vt:lpstr>
      <vt:lpstr>Data Exploration</vt:lpstr>
      <vt:lpstr>Percentage of Tweets for each Airline</vt:lpstr>
      <vt:lpstr>Tweets Sentiment Distribution (Overall)</vt:lpstr>
      <vt:lpstr>Tweets Sentiment Distribution (Overall)</vt:lpstr>
      <vt:lpstr>Tweets Sentiment Distribution (Overall)</vt:lpstr>
      <vt:lpstr>Tweets Sentiment Distribution (American)</vt:lpstr>
      <vt:lpstr>Reasons for negative Tweets (Overall)</vt:lpstr>
      <vt:lpstr>Reasons for negative Tweets (Overall)</vt:lpstr>
      <vt:lpstr>Reasons for negative Tweets (Overall)</vt:lpstr>
      <vt:lpstr>Reasons for negative Tweets (Overall)</vt:lpstr>
      <vt:lpstr>Reasons for negative Tweets (American)</vt:lpstr>
      <vt:lpstr>Reasons for negative Tweets (Others)</vt:lpstr>
      <vt:lpstr>Most Repeated Words in Negative Tweets (Overall)</vt:lpstr>
      <vt:lpstr>Most Repeated Words in Negative Tweets (American)</vt:lpstr>
      <vt:lpstr>Text Features Distribution(count_words)</vt:lpstr>
      <vt:lpstr>Text Features Distribution(count_mentions)</vt:lpstr>
      <vt:lpstr>Text Features Distribution(count_hashtags)</vt:lpstr>
      <vt:lpstr>Text Features Distribution(count_capital_words)</vt:lpstr>
      <vt:lpstr>Text Features Distribution(count_excl_quest_marks)</vt:lpstr>
      <vt:lpstr>Text Features Distribution(count_urls)</vt:lpstr>
      <vt:lpstr>Text Features Distribution(count_emojis)</vt:lpstr>
      <vt:lpstr>Prediction Model</vt:lpstr>
      <vt:lpstr>Prediction Model Selection</vt:lpstr>
      <vt:lpstr>Clustering Model</vt:lpstr>
      <vt:lpstr>Clustering Model Selection (2015)</vt:lpstr>
      <vt:lpstr>American Airline tweets Clustering (2015)</vt:lpstr>
      <vt:lpstr>American Airline tweets Clustering (2015)</vt:lpstr>
      <vt:lpstr>Reasons for Negative Tweets (Cluster_0)</vt:lpstr>
      <vt:lpstr>Reasons for Negative Tweets (Cluster_1)</vt:lpstr>
      <vt:lpstr>Clustering Model Selection (2019)</vt:lpstr>
      <vt:lpstr>American Airline tweets Clustering (2019)</vt:lpstr>
      <vt:lpstr>American Airline tweets Clustering (2019)</vt:lpstr>
      <vt:lpstr>Conclusion &amp; Recommendations </vt:lpstr>
      <vt:lpstr>Conclusion &amp; Recommendations </vt:lpstr>
      <vt:lpstr>Conclusion &amp; Recommendations </vt:lpstr>
      <vt:lpstr>Weak Points and Shortcomings  </vt:lpstr>
      <vt:lpstr>PowerPoint Presentation</vt:lpstr>
      <vt:lpstr>Extra: Metrics for Model Selection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Airlines Tweets Sentiment Analysis</dc:title>
  <dc:creator>Rabie Omer</dc:creator>
  <cp:lastModifiedBy>Rabie Omer</cp:lastModifiedBy>
  <cp:revision>4</cp:revision>
  <dcterms:created xsi:type="dcterms:W3CDTF">2019-12-12T00:39:56Z</dcterms:created>
  <dcterms:modified xsi:type="dcterms:W3CDTF">2019-12-12T00:59:59Z</dcterms:modified>
</cp:coreProperties>
</file>